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5" r:id="rId7"/>
    <p:sldId id="263" r:id="rId8"/>
    <p:sldId id="264" r:id="rId9"/>
    <p:sldId id="260" r:id="rId10"/>
    <p:sldId id="266" r:id="rId11"/>
    <p:sldId id="261" r:id="rId12"/>
    <p:sldId id="262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32A9-9CDE-44A4-A508-B56744DACFCA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3C31-D4FF-49A8-BCDB-BD2973CCA04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9Jx2sPUf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sk-SK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Tráviaca sústava</a:t>
            </a:r>
            <a:endParaRPr lang="sk-SK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/>
          <a:srcRect b="7621"/>
          <a:stretch>
            <a:fillRect/>
          </a:stretch>
        </p:blipFill>
        <p:spPr>
          <a:xfrm>
            <a:off x="4627318" y="2420888"/>
            <a:ext cx="4230962" cy="4178708"/>
          </a:xfrm>
          <a:prstGeom prst="rect">
            <a:avLst/>
          </a:prstGeom>
        </p:spPr>
      </p:pic>
      <p:pic>
        <p:nvPicPr>
          <p:cNvPr id="5" name="Obrázok 4" descr="fa1a1ad77fadaf0fa44ae7a63eda2534.jp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642910" y="1913296"/>
            <a:ext cx="3425034" cy="465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0b6bbd79a65f64af06ec081b59acbf0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643314"/>
            <a:ext cx="5763480" cy="3016221"/>
          </a:xfrm>
        </p:spPr>
      </p:pic>
      <p:pic>
        <p:nvPicPr>
          <p:cNvPr id="5" name="Obrázok 4" descr="tonkaya-kiw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40" y="3108960"/>
            <a:ext cx="4206240" cy="3749040"/>
          </a:xfrm>
          <a:prstGeom prst="rect">
            <a:avLst/>
          </a:prstGeom>
        </p:spPr>
      </p:pic>
      <p:pic>
        <p:nvPicPr>
          <p:cNvPr id="6" name="Obrázok 5" descr="detoxikácia-čriev-Kopírovat-800x4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60" y="-642966"/>
            <a:ext cx="10001320" cy="4124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tenke-crevo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285720" y="1655176"/>
            <a:ext cx="8643998" cy="4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Hrubé črevo, Konečník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: posúva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nestrávene zvyšky potravy a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zahusťuje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ich vstrebávaním vody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dĺžka  cca 1,5 m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nemá klky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začína sa slepým črevom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obsahuje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črevné baktérie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ktoré rozkladajú zvyšky potravy  a vzniká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stolica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konečník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vypudzuje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stolicu von z tela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Podžalúdková žľaza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 vylučuje enzýmy, ktoré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štiepia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(rozkladajú na jednoduchšie látky)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bielkoviny, cukry a tuky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 do tenkého čreva</a:t>
            </a:r>
          </a:p>
          <a:p>
            <a:pPr>
              <a:buNone/>
            </a:pPr>
            <a:r>
              <a:rPr lang="sk-SK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sk-SK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Pečeň</a:t>
            </a:r>
          </a:p>
          <a:p>
            <a:pPr>
              <a:buNone/>
            </a:pP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Funkcie: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premena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cukrov, tukov, bielkovín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zásobáreň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vitamínov a glykogénu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(energia)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zneškodňuje jedovaté látky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tvorí žlč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ktorá sa zhromažďuje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ž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čníku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f: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trávenie a vstrebávanie tukov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580f346b7d75bb50c86c9411.1920x1080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3888504" cy="486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214422"/>
            <a:ext cx="481012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Zaujímavé video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https://www.youtube.com/watch?v=29Jx2sPUfb0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Zdroje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  <a:hlinkClick r:id="rId2"/>
              </a:rPr>
              <a:t>Učebnica biológie pre 7. ročník ZŠ</a:t>
            </a:r>
          </a:p>
          <a:p>
            <a:r>
              <a:rPr lang="sk-SK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www.google.sk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Tráviaca sústava</a:t>
            </a:r>
            <a:endParaRPr lang="sk-SK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F: príjem a spracovanie potravy a odstránenie nestrávených zvyškov z tela</a:t>
            </a:r>
          </a:p>
          <a:p>
            <a:pPr lvl="2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podporuje rast, činnosť orgánov a obnovu telesných funkcií</a:t>
            </a:r>
          </a:p>
          <a:p>
            <a:pPr lvl="2"/>
            <a:r>
              <a:rPr lang="sk-SK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právna funkcia je ovplyvnená správnou výživou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TRÁVENIE –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rozklad zložitých látok na jednoduché za pomoci </a:t>
            </a: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enzýmov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Časti tráviacej sústavy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ústa dutina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hltan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pažerák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žalúdok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tenké črevo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hrubé črevo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konečník a análny otvor</a:t>
            </a:r>
          </a:p>
          <a:p>
            <a:pPr>
              <a:buNone/>
            </a:pP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Tráviace žľazy: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slinné žľazy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podžalúdková žľaza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pečeň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Digestive_system_diagram_sk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027516"/>
            <a:ext cx="4053639" cy="58304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Ústna dutina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7272808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F: mechanické drobenie potravy, žuvanie a prehĺtanie</a:t>
            </a:r>
          </a:p>
          <a:p>
            <a:r>
              <a:rPr lang="sk-SK" sz="2800" b="1" i="1" dirty="0" smtClean="0">
                <a:latin typeface="Times New Roman" pitchFamily="18" charset="0"/>
                <a:cs typeface="Times New Roman" pitchFamily="18" charset="0"/>
              </a:rPr>
              <a:t>Nachádzajú sa v nej:</a:t>
            </a:r>
          </a:p>
          <a:p>
            <a:pPr marL="633413" lvl="1" indent="-280988"/>
            <a:r>
              <a:rPr lang="sk-SK" sz="2400" b="1" u="sng" dirty="0" smtClean="0">
                <a:latin typeface="Times New Roman" pitchFamily="18" charset="0"/>
                <a:cs typeface="Times New Roman" pitchFamily="18" charset="0"/>
              </a:rPr>
              <a:t>Jazyk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(svalový orgán, orgán reči) – premiešava potravu a posúva ju do hltana, nachádzajú sa na ňom chuťové bunky</a:t>
            </a:r>
          </a:p>
          <a:p>
            <a:pPr marL="633413" lvl="1" indent="-280988"/>
            <a:r>
              <a:rPr lang="sk-SK" sz="2400" b="1" u="sng" dirty="0" smtClean="0">
                <a:latin typeface="Times New Roman" pitchFamily="18" charset="0"/>
                <a:cs typeface="Times New Roman" pitchFamily="18" charset="0"/>
              </a:rPr>
              <a:t>Slinné žľazy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– máme 3 páry žliaz, vylučujú sliny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F: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zvlhčujú dutinu, umožňujú prehĺtanie, riedia kyseliny a zásady, čistia zuby a ďasná      </a:t>
            </a:r>
          </a:p>
          <a:p>
            <a:pPr marL="633413" lvl="1" indent="-280988"/>
            <a:r>
              <a:rPr lang="sk-SK" sz="2400" b="1" u="sng" dirty="0" smtClean="0">
                <a:latin typeface="Times New Roman" pitchFamily="18" charset="0"/>
                <a:cs typeface="Times New Roman" pitchFamily="18" charset="0"/>
              </a:rPr>
              <a:t>Zuby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– sú ukotvené v čeľusti a sánke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lvl="1" indent="0"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F: rozdrobujú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potravu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717032"/>
            <a:ext cx="3250704" cy="3097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20680"/>
          </a:xfrm>
        </p:spPr>
        <p:txBody>
          <a:bodyPr>
            <a:noAutofit/>
          </a:bodyPr>
          <a:lstStyle/>
          <a:p>
            <a:pPr marL="633413" lvl="2"/>
            <a:r>
              <a:rPr lang="sk-SK" sz="3200" b="1" i="1" u="sng" dirty="0">
                <a:latin typeface="Times New Roman" pitchFamily="18" charset="0"/>
                <a:cs typeface="Times New Roman" pitchFamily="18" charset="0"/>
              </a:rPr>
              <a:t>Zuby delíme na:</a:t>
            </a:r>
          </a:p>
          <a:p>
            <a:pPr marL="1077913" lvl="3"/>
            <a:r>
              <a:rPr lang="sk-SK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mliečne</a:t>
            </a:r>
            <a:r>
              <a:rPr lang="sk-SK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– 20, rastú do 2. roku, vypadávajú</a:t>
            </a:r>
          </a:p>
          <a:p>
            <a:pPr marL="1077913" lvl="3"/>
            <a:r>
              <a:rPr lang="sk-SK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trvalé</a:t>
            </a:r>
            <a:r>
              <a:rPr lang="sk-SK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32 – rastú od 6. – 14. roku (rezáky, očné zuby, črenové zuby, stoličky)</a:t>
            </a:r>
          </a:p>
          <a:p>
            <a:pPr marL="796925" lvl="2"/>
            <a:r>
              <a:rPr lang="sk-SK" sz="3200" b="1" i="1" u="sng" dirty="0">
                <a:latin typeface="Times New Roman" pitchFamily="18" charset="0"/>
                <a:cs typeface="Times New Roman" pitchFamily="18" charset="0"/>
              </a:rPr>
              <a:t>Stavba zuba:</a:t>
            </a:r>
          </a:p>
          <a:p>
            <a:pPr lvl="3"/>
            <a:r>
              <a:rPr lang="sk-SK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korunka </a:t>
            </a:r>
            <a:r>
              <a:rPr lang="sk-SK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pokrytá sklovinou</a:t>
            </a:r>
          </a:p>
          <a:p>
            <a:pPr lvl="3"/>
            <a:r>
              <a:rPr lang="sk-SK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Krček</a:t>
            </a:r>
          </a:p>
          <a:p>
            <a:pPr lvl="3"/>
            <a:r>
              <a:rPr lang="sk-SK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Koreň</a:t>
            </a:r>
          </a:p>
          <a:p>
            <a:pPr lvl="3"/>
            <a:r>
              <a:rPr lang="sk-SK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Zubovina</a:t>
            </a:r>
          </a:p>
          <a:p>
            <a:pPr lvl="3"/>
            <a:r>
              <a:rPr lang="sk-SK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Zubná dreň</a:t>
            </a:r>
          </a:p>
          <a:p>
            <a:pPr lvl="3"/>
            <a:r>
              <a:rPr lang="sk-SK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Zubný cement</a:t>
            </a:r>
            <a:endParaRPr lang="sk-SK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5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714356"/>
            <a:ext cx="5715025" cy="54737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Mliečny a trvalý chrup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cislovanie-zubov-clan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709769"/>
            <a:ext cx="8229600" cy="43068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zu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8640"/>
            <a:ext cx="4666238" cy="3630453"/>
          </a:xfrm>
        </p:spPr>
      </p:pic>
      <p:pic>
        <p:nvPicPr>
          <p:cNvPr id="7" name="Obrázok 6" descr="mliecny_chrup.png"/>
          <p:cNvPicPr>
            <a:picLocks noChangeAspect="1"/>
          </p:cNvPicPr>
          <p:nvPr/>
        </p:nvPicPr>
        <p:blipFill rotWithShape="1">
          <a:blip r:embed="rId3"/>
          <a:srcRect t="4385" b="5742"/>
          <a:stretch/>
        </p:blipFill>
        <p:spPr>
          <a:xfrm>
            <a:off x="1857356" y="3789039"/>
            <a:ext cx="6378610" cy="29523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age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Žalúdok</a:t>
            </a:r>
            <a:endParaRPr lang="sk-SK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dutý svalový vak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objem 1-2 l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F:potrava sa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hromadí, rozomieľa, premiešava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žalúdočnou šťavou,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rozkladajú sa bielkoviny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jednoduchšie látky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pracovaná potrava putuje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tenkého čreva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sk-SK" sz="6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Tenké črevo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trávenie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jednoduchšie látky 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vstrebávanie živín pomocou klkov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krvi a miazgy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ĺžka 4 – 5 m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lky – výbežky sliznice čreva</a:t>
            </a:r>
          </a:p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 3 časti: </a:t>
            </a:r>
          </a:p>
          <a:p>
            <a:pPr lvl="2"/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dvanástnik (ústi tam žlčník a podžalúdková žľaza)</a:t>
            </a:r>
          </a:p>
          <a:p>
            <a:pPr lvl="2"/>
            <a:r>
              <a:rPr lang="sk-SK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lačník</a:t>
            </a:r>
            <a:endParaRPr lang="sk-SK" sz="3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sk-SK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bedrovník</a:t>
            </a:r>
            <a:endParaRPr lang="sk-SK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395</Words>
  <Application>Microsoft Office PowerPoint</Application>
  <PresentationFormat>Prezentácia na obrazovke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Motív Office</vt:lpstr>
      <vt:lpstr>Tráviaca sústava</vt:lpstr>
      <vt:lpstr>Tráviaca sústava</vt:lpstr>
      <vt:lpstr>Časti tráviacej sústavy</vt:lpstr>
      <vt:lpstr>Ústna dutina</vt:lpstr>
      <vt:lpstr>Prezentácia programu PowerPoint</vt:lpstr>
      <vt:lpstr>Prezentácia programu PowerPoint</vt:lpstr>
      <vt:lpstr>Mliečny a trvalý chrup</vt:lpstr>
      <vt:lpstr>Prezentácia programu PowerPoint</vt:lpstr>
      <vt:lpstr>Žalúdok</vt:lpstr>
      <vt:lpstr>Prezentácia programu PowerPoint</vt:lpstr>
      <vt:lpstr>Hrubé črevo, Konečník</vt:lpstr>
      <vt:lpstr>Podžalúdková žľaza</vt:lpstr>
      <vt:lpstr>Prezentácia programu PowerPoint</vt:lpstr>
      <vt:lpstr>Zaujímavé video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Tráviaca sústava</dc:title>
  <dc:creator>DELL</dc:creator>
  <cp:lastModifiedBy>HP</cp:lastModifiedBy>
  <cp:revision>12</cp:revision>
  <dcterms:created xsi:type="dcterms:W3CDTF">2021-02-09T12:35:04Z</dcterms:created>
  <dcterms:modified xsi:type="dcterms:W3CDTF">2021-03-26T15:43:41Z</dcterms:modified>
</cp:coreProperties>
</file>