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redný štýl 2 - zvýrazneni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45" d="100"/>
          <a:sy n="45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852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685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49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34464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3843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655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22093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00836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26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16188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97047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433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426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3999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9613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8300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0326C-C924-4903-90C0-CD023D475462}" type="datetimeFigureOut">
              <a:rPr lang="sk-SK" smtClean="0"/>
              <a:t>10.04.2021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545D992-5902-4A03-A60B-6222179F8A6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32088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8D0814-5B14-470A-99C1-E752DF6E4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2769" y="2020185"/>
            <a:ext cx="11461897" cy="2264566"/>
          </a:xfrm>
        </p:spPr>
        <p:txBody>
          <a:bodyPr/>
          <a:lstStyle/>
          <a:p>
            <a:pPr algn="ctr"/>
            <a:r>
              <a:rPr lang="sk-SK" sz="8000" b="1" i="1" dirty="0"/>
              <a:t>PRÁCA – </a:t>
            </a:r>
            <a:r>
              <a:rPr lang="sk-SK" sz="8000" b="1" i="1" dirty="0" smtClean="0"/>
              <a:t/>
            </a:r>
            <a:br>
              <a:rPr lang="sk-SK" sz="8000" b="1" i="1" dirty="0" smtClean="0"/>
            </a:br>
            <a:r>
              <a:rPr lang="sk-SK" sz="8000" b="1" i="1" dirty="0" smtClean="0"/>
              <a:t>trest alebo radosť?</a:t>
            </a:r>
            <a:endParaRPr lang="sk-SK" sz="8000" b="1" i="1" dirty="0"/>
          </a:p>
        </p:txBody>
      </p:sp>
    </p:spTree>
    <p:extLst>
      <p:ext uri="{BB962C8B-B14F-4D97-AF65-F5344CB8AC3E}">
        <p14:creationId xmlns:p14="http://schemas.microsoft.com/office/powerpoint/2010/main" val="394248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ublina: šípka nahor 10">
            <a:extLst>
              <a:ext uri="{FF2B5EF4-FFF2-40B4-BE49-F238E27FC236}">
                <a16:creationId xmlns:a16="http://schemas.microsoft.com/office/drawing/2014/main" id="{148A98C2-978B-4EA1-A089-D2E70900F165}"/>
              </a:ext>
            </a:extLst>
          </p:cNvPr>
          <p:cNvSpPr/>
          <p:nvPr/>
        </p:nvSpPr>
        <p:spPr>
          <a:xfrm>
            <a:off x="283228" y="3265246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nová vrstva obyvateľstva = REMESELNÍCI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5E3FD37F-4AFE-402F-A63F-A4EB8686A5D9}"/>
              </a:ext>
            </a:extLst>
          </p:cNvPr>
          <p:cNvSpPr/>
          <p:nvPr/>
        </p:nvSpPr>
        <p:spPr>
          <a:xfrm>
            <a:off x="371999" y="74016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ručná práca v malých dielňach</a:t>
            </a:r>
          </a:p>
        </p:txBody>
      </p:sp>
      <p:sp>
        <p:nvSpPr>
          <p:cNvPr id="13" name="Bublina: šípka nahor 12">
            <a:extLst>
              <a:ext uri="{FF2B5EF4-FFF2-40B4-BE49-F238E27FC236}">
                <a16:creationId xmlns:a16="http://schemas.microsoft.com/office/drawing/2014/main" id="{7693B632-C2DE-4E05-9596-372870D8523B}"/>
              </a:ext>
            </a:extLst>
          </p:cNvPr>
          <p:cNvSpPr/>
          <p:nvPr/>
        </p:nvSpPr>
        <p:spPr>
          <a:xfrm>
            <a:off x="371999" y="2002703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talent</a:t>
            </a:r>
            <a:r>
              <a:rPr lang="sk-SK" sz="2800" b="1" i="1">
                <a:solidFill>
                  <a:schemeClr val="accent2">
                    <a:lumMod val="75000"/>
                  </a:schemeClr>
                </a:solidFill>
              </a:rPr>
              <a:t>, odbornosť</a:t>
            </a:r>
            <a:endParaRPr lang="sk-SK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4489A403-35BC-4EAA-AD4F-C8B9B2FF9252}"/>
              </a:ext>
            </a:extLst>
          </p:cNvPr>
          <p:cNvSpPr/>
          <p:nvPr/>
        </p:nvSpPr>
        <p:spPr>
          <a:xfrm>
            <a:off x="371999" y="4596236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bohatší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E1977889-15F3-4C3C-81FD-BA2A5EFDC1C8}"/>
              </a:ext>
            </a:extLst>
          </p:cNvPr>
          <p:cNvSpPr/>
          <p:nvPr/>
        </p:nvSpPr>
        <p:spPr>
          <a:xfrm>
            <a:off x="371999" y="5722161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cenení v spoločnosti</a:t>
            </a: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98C561B3-2580-4AD1-88D2-B9D7451BB2C7}"/>
              </a:ext>
            </a:extLst>
          </p:cNvPr>
          <p:cNvSpPr/>
          <p:nvPr/>
        </p:nvSpPr>
        <p:spPr>
          <a:xfrm>
            <a:off x="7249939" y="3206989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vznik CECHOV</a:t>
            </a:r>
          </a:p>
        </p:txBody>
      </p:sp>
      <p:cxnSp>
        <p:nvCxnSpPr>
          <p:cNvPr id="16" name="Rovná spojovacia šípka 15">
            <a:extLst>
              <a:ext uri="{FF2B5EF4-FFF2-40B4-BE49-F238E27FC236}">
                <a16:creationId xmlns:a16="http://schemas.microsoft.com/office/drawing/2014/main" id="{66CFE225-6959-48E0-ACDD-6C8EB8F163EA}"/>
              </a:ext>
            </a:extLst>
          </p:cNvPr>
          <p:cNvCxnSpPr>
            <a:cxnSpLocks/>
          </p:cNvCxnSpPr>
          <p:nvPr/>
        </p:nvCxnSpPr>
        <p:spPr>
          <a:xfrm flipV="1">
            <a:off x="4786894" y="3706599"/>
            <a:ext cx="2904321" cy="32448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Bublina: šípka nahor 20">
            <a:extLst>
              <a:ext uri="{FF2B5EF4-FFF2-40B4-BE49-F238E27FC236}">
                <a16:creationId xmlns:a16="http://schemas.microsoft.com/office/drawing/2014/main" id="{966A9B28-4F56-4714-A6F5-BF38879C0D83}"/>
              </a:ext>
            </a:extLst>
          </p:cNvPr>
          <p:cNvSpPr/>
          <p:nvPr/>
        </p:nvSpPr>
        <p:spPr>
          <a:xfrm>
            <a:off x="6731570" y="4156273"/>
            <a:ext cx="4850207" cy="939573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združenia remeselníkov</a:t>
            </a:r>
          </a:p>
        </p:txBody>
      </p:sp>
      <p:sp>
        <p:nvSpPr>
          <p:cNvPr id="25" name="Bublina: šípka nahor 24">
            <a:extLst>
              <a:ext uri="{FF2B5EF4-FFF2-40B4-BE49-F238E27FC236}">
                <a16:creationId xmlns:a16="http://schemas.microsoft.com/office/drawing/2014/main" id="{BC4C1D6E-585C-4804-A1E1-F1ED11C01A94}"/>
              </a:ext>
            </a:extLst>
          </p:cNvPr>
          <p:cNvSpPr/>
          <p:nvPr/>
        </p:nvSpPr>
        <p:spPr>
          <a:xfrm>
            <a:off x="6731570" y="4980369"/>
            <a:ext cx="4850207" cy="939573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učni, tovariši</a:t>
            </a:r>
          </a:p>
        </p:txBody>
      </p:sp>
      <p:sp>
        <p:nvSpPr>
          <p:cNvPr id="26" name="Bublina: šípka nahor 25">
            <a:extLst>
              <a:ext uri="{FF2B5EF4-FFF2-40B4-BE49-F238E27FC236}">
                <a16:creationId xmlns:a16="http://schemas.microsoft.com/office/drawing/2014/main" id="{E45E937A-900B-44C6-99C0-FC2CF7956B82}"/>
              </a:ext>
            </a:extLst>
          </p:cNvPr>
          <p:cNvSpPr/>
          <p:nvPr/>
        </p:nvSpPr>
        <p:spPr>
          <a:xfrm>
            <a:off x="6731570" y="5804465"/>
            <a:ext cx="4850207" cy="939573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kontrola kvality a ceny</a:t>
            </a:r>
          </a:p>
        </p:txBody>
      </p:sp>
      <p:pic>
        <p:nvPicPr>
          <p:cNvPr id="6146" name="Picture 2" descr="Free clip art of arts and crafts cbeo - WikiClipArt">
            <a:extLst>
              <a:ext uri="{FF2B5EF4-FFF2-40B4-BE49-F238E27FC236}">
                <a16:creationId xmlns:a16="http://schemas.microsoft.com/office/drawing/2014/main" id="{F1663F36-1DE8-4853-852D-2167BC4FA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431" y="4910885"/>
            <a:ext cx="2660989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artisan clipart black and white - Clip Art Library">
            <a:extLst>
              <a:ext uri="{FF2B5EF4-FFF2-40B4-BE49-F238E27FC236}">
                <a16:creationId xmlns:a16="http://schemas.microsoft.com/office/drawing/2014/main" id="{93C9098B-8892-4C50-A33F-B4EE9727DC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69" y="125478"/>
            <a:ext cx="2692478" cy="304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olonial America Clip Art by Phillip Martin, Blacksmith">
            <a:extLst>
              <a:ext uri="{FF2B5EF4-FFF2-40B4-BE49-F238E27FC236}">
                <a16:creationId xmlns:a16="http://schemas.microsoft.com/office/drawing/2014/main" id="{B33EAF58-F903-4EF6-AA71-B00C7BE1F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724" y="0"/>
            <a:ext cx="2383387" cy="293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862" y="-3897"/>
            <a:ext cx="8596668" cy="1320800"/>
          </a:xfrm>
        </p:spPr>
        <p:txBody>
          <a:bodyPr>
            <a:noAutofit/>
          </a:bodyPr>
          <a:lstStyle/>
          <a:p>
            <a:r>
              <a:rPr lang="sk-SK" sz="4000" b="1" i="1" dirty="0"/>
              <a:t>,,Remeslo má zlaté dno...“</a:t>
            </a:r>
          </a:p>
        </p:txBody>
      </p:sp>
    </p:spTree>
    <p:extLst>
      <p:ext uri="{BB962C8B-B14F-4D97-AF65-F5344CB8AC3E}">
        <p14:creationId xmlns:p14="http://schemas.microsoft.com/office/powerpoint/2010/main" val="423606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955" y="0"/>
            <a:ext cx="9943128" cy="1353423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Aké boli prvé remeslá? Uhádni!</a:t>
            </a:r>
          </a:p>
        </p:txBody>
      </p:sp>
      <p:pic>
        <p:nvPicPr>
          <p:cNvPr id="7170" name="Picture 2" descr="Hrnčiarstvo">
            <a:extLst>
              <a:ext uri="{FF2B5EF4-FFF2-40B4-BE49-F238E27FC236}">
                <a16:creationId xmlns:a16="http://schemas.microsoft.com/office/drawing/2014/main" id="{3BCE1FC8-6AAC-4674-BF9A-1F9997962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835357"/>
            <a:ext cx="5382936" cy="3114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Kartotéka zamestnaní">
            <a:extLst>
              <a:ext uri="{FF2B5EF4-FFF2-40B4-BE49-F238E27FC236}">
                <a16:creationId xmlns:a16="http://schemas.microsoft.com/office/drawing/2014/main" id="{F33DAECF-10D1-4A7D-BA63-24FA036C6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56" y="771787"/>
            <a:ext cx="5617478" cy="317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TIP na víkend: V zemplínskom múzeu si môžete vyskúšať krosná |  Michalovce24.sk">
            <a:extLst>
              <a:ext uri="{FF2B5EF4-FFF2-40B4-BE49-F238E27FC236}">
                <a16:creationId xmlns:a16="http://schemas.microsoft.com/office/drawing/2014/main" id="{6C03202B-4315-4154-BD39-4F36523BB8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66" y="4053835"/>
            <a:ext cx="5382936" cy="271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Rodekov - kováčstvo s tradíciou">
            <a:extLst>
              <a:ext uri="{FF2B5EF4-FFF2-40B4-BE49-F238E27FC236}">
                <a16:creationId xmlns:a16="http://schemas.microsoft.com/office/drawing/2014/main" id="{77D9CA3D-C815-4440-A07B-A6E371B2A3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0056" y="4053834"/>
            <a:ext cx="5617478" cy="28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ĺžnik 2">
            <a:extLst>
              <a:ext uri="{FF2B5EF4-FFF2-40B4-BE49-F238E27FC236}">
                <a16:creationId xmlns:a16="http://schemas.microsoft.com/office/drawing/2014/main" id="{540B24DD-CAE9-415E-99B2-D4A9F6159D1F}"/>
              </a:ext>
            </a:extLst>
          </p:cNvPr>
          <p:cNvSpPr/>
          <p:nvPr/>
        </p:nvSpPr>
        <p:spPr>
          <a:xfrm>
            <a:off x="254466" y="3640822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hrnčiarstvo</a:t>
            </a:r>
          </a:p>
        </p:txBody>
      </p:sp>
      <p:sp>
        <p:nvSpPr>
          <p:cNvPr id="10" name="Obdĺžnik 9">
            <a:extLst>
              <a:ext uri="{FF2B5EF4-FFF2-40B4-BE49-F238E27FC236}">
                <a16:creationId xmlns:a16="http://schemas.microsoft.com/office/drawing/2014/main" id="{427E7219-D687-4DDE-9B08-8052B459CC7B}"/>
              </a:ext>
            </a:extLst>
          </p:cNvPr>
          <p:cNvSpPr/>
          <p:nvPr/>
        </p:nvSpPr>
        <p:spPr>
          <a:xfrm>
            <a:off x="6320056" y="3638659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sklárstvo</a:t>
            </a:r>
          </a:p>
        </p:txBody>
      </p:sp>
      <p:sp>
        <p:nvSpPr>
          <p:cNvPr id="11" name="Obdĺžnik 10">
            <a:extLst>
              <a:ext uri="{FF2B5EF4-FFF2-40B4-BE49-F238E27FC236}">
                <a16:creationId xmlns:a16="http://schemas.microsoft.com/office/drawing/2014/main" id="{8E6666D1-436E-4C82-943C-9AA66D54E710}"/>
              </a:ext>
            </a:extLst>
          </p:cNvPr>
          <p:cNvSpPr/>
          <p:nvPr/>
        </p:nvSpPr>
        <p:spPr>
          <a:xfrm>
            <a:off x="254466" y="6458080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tkáčstvo</a:t>
            </a:r>
          </a:p>
        </p:txBody>
      </p:sp>
      <p:sp>
        <p:nvSpPr>
          <p:cNvPr id="12" name="Obdĺžnik 11">
            <a:extLst>
              <a:ext uri="{FF2B5EF4-FFF2-40B4-BE49-F238E27FC236}">
                <a16:creationId xmlns:a16="http://schemas.microsoft.com/office/drawing/2014/main" id="{92DBC3DF-0FDE-4958-B0F2-C874D6F3DB81}"/>
              </a:ext>
            </a:extLst>
          </p:cNvPr>
          <p:cNvSpPr/>
          <p:nvPr/>
        </p:nvSpPr>
        <p:spPr>
          <a:xfrm>
            <a:off x="6320056" y="6503711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kováčstvo</a:t>
            </a:r>
          </a:p>
        </p:txBody>
      </p:sp>
    </p:spTree>
    <p:extLst>
      <p:ext uri="{BB962C8B-B14F-4D97-AF65-F5344CB8AC3E}">
        <p14:creationId xmlns:p14="http://schemas.microsoft.com/office/powerpoint/2010/main" val="40449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955" y="0"/>
            <a:ext cx="9943128" cy="1353423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Aké boli prvé remeslá? Uhádni!</a:t>
            </a:r>
          </a:p>
        </p:txBody>
      </p:sp>
      <p:pic>
        <p:nvPicPr>
          <p:cNvPr id="8194" name="Picture 2" descr="Alexander Nagy - hodinár, klenotník">
            <a:extLst>
              <a:ext uri="{FF2B5EF4-FFF2-40B4-BE49-F238E27FC236}">
                <a16:creationId xmlns:a16="http://schemas.microsoft.com/office/drawing/2014/main" id="{94F8C494-4CD9-4B4B-B865-283779C1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31" y="895434"/>
            <a:ext cx="4177236" cy="31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Baňa Starovšechsvätých v Hodruši - Región Banská Štiavnica">
            <a:extLst>
              <a:ext uri="{FF2B5EF4-FFF2-40B4-BE49-F238E27FC236}">
                <a16:creationId xmlns:a16="http://schemas.microsoft.com/office/drawing/2014/main" id="{AF4D6476-535E-4F09-AD66-3A7A04E7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522" y="895434"/>
            <a:ext cx="5156433" cy="310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Šílené praktiky středověkého lékařství - Šokující Planeta">
            <a:extLst>
              <a:ext uri="{FF2B5EF4-FFF2-40B4-BE49-F238E27FC236}">
                <a16:creationId xmlns:a16="http://schemas.microsoft.com/office/drawing/2014/main" id="{BC285E37-4B3E-46A9-A555-20F50F0A7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05" y="4239686"/>
            <a:ext cx="4233162" cy="258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86C9A9D2-DA54-487C-9EB6-A2C7B6F5AABD}"/>
              </a:ext>
            </a:extLst>
          </p:cNvPr>
          <p:cNvSpPr/>
          <p:nvPr/>
        </p:nvSpPr>
        <p:spPr>
          <a:xfrm>
            <a:off x="4650609" y="4136642"/>
            <a:ext cx="7252886" cy="2686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i="1" dirty="0"/>
              <a:t>Aj stredovekí lekári boli považovaní za remeselníkov. Združovali sa vo svojom vlastnom cechu. Povolanie lekára však bývalo nevďačné – pri nezdare sa stretávali s nevôľou, súdnymi procesmi až smrťou.</a:t>
            </a:r>
          </a:p>
        </p:txBody>
      </p:sp>
      <p:sp>
        <p:nvSpPr>
          <p:cNvPr id="7" name="Obdĺžnik 6">
            <a:extLst>
              <a:ext uri="{FF2B5EF4-FFF2-40B4-BE49-F238E27FC236}">
                <a16:creationId xmlns:a16="http://schemas.microsoft.com/office/drawing/2014/main" id="{2F0DC6EF-5E16-4825-89B7-23A989E9147F}"/>
              </a:ext>
            </a:extLst>
          </p:cNvPr>
          <p:cNvSpPr/>
          <p:nvPr/>
        </p:nvSpPr>
        <p:spPr>
          <a:xfrm>
            <a:off x="254466" y="3640822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klenotníctvo</a:t>
            </a:r>
          </a:p>
        </p:txBody>
      </p:sp>
      <p:sp>
        <p:nvSpPr>
          <p:cNvPr id="8" name="Obdĺžnik 7">
            <a:extLst>
              <a:ext uri="{FF2B5EF4-FFF2-40B4-BE49-F238E27FC236}">
                <a16:creationId xmlns:a16="http://schemas.microsoft.com/office/drawing/2014/main" id="{9B2A2BFE-0BA5-4BB0-AED9-FEF31FE0A5C8}"/>
              </a:ext>
            </a:extLst>
          </p:cNvPr>
          <p:cNvSpPr/>
          <p:nvPr/>
        </p:nvSpPr>
        <p:spPr>
          <a:xfrm>
            <a:off x="4784522" y="3681500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baníctvo</a:t>
            </a:r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DF05B58A-F683-47F4-B241-0D22D7C8F88F}"/>
              </a:ext>
            </a:extLst>
          </p:cNvPr>
          <p:cNvSpPr/>
          <p:nvPr/>
        </p:nvSpPr>
        <p:spPr>
          <a:xfrm>
            <a:off x="288505" y="6514144"/>
            <a:ext cx="2320954" cy="309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lekárstvo</a:t>
            </a:r>
          </a:p>
        </p:txBody>
      </p:sp>
    </p:spTree>
    <p:extLst>
      <p:ext uri="{BB962C8B-B14F-4D97-AF65-F5344CB8AC3E}">
        <p14:creationId xmlns:p14="http://schemas.microsoft.com/office/powerpoint/2010/main" val="364597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20955" y="0"/>
            <a:ext cx="9943128" cy="1353423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Ako vyzerali erby cechov?</a:t>
            </a:r>
          </a:p>
        </p:txBody>
      </p:sp>
      <p:pic>
        <p:nvPicPr>
          <p:cNvPr id="1026" name="Picture 2" descr="Aktuálne CECH PEKÁROV A CUKRÁROV">
            <a:extLst>
              <a:ext uri="{FF2B5EF4-FFF2-40B4-BE49-F238E27FC236}">
                <a16:creationId xmlns:a16="http://schemas.microsoft.com/office/drawing/2014/main" id="{C7457FD4-2982-4C07-917B-11C63C35F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88"/>
          <a:stretch/>
        </p:blipFill>
        <p:spPr bwMode="auto">
          <a:xfrm>
            <a:off x="426177" y="1237862"/>
            <a:ext cx="2679857" cy="268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meslá v histórii mesta Nitra">
            <a:extLst>
              <a:ext uri="{FF2B5EF4-FFF2-40B4-BE49-F238E27FC236}">
                <a16:creationId xmlns:a16="http://schemas.microsoft.com/office/drawing/2014/main" id="{E990B835-BCD7-4FE3-B7E0-15952BCCFC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509" y="1083205"/>
            <a:ext cx="2367944" cy="282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E5160DF3-1F6E-4372-B285-4828CCA6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820" y="1145000"/>
            <a:ext cx="2683270" cy="268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Erb cechu stolárov">
            <a:extLst>
              <a:ext uri="{FF2B5EF4-FFF2-40B4-BE49-F238E27FC236}">
                <a16:creationId xmlns:a16="http://schemas.microsoft.com/office/drawing/2014/main" id="{EACB0588-FEB5-475A-B2E6-94FD8D69F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7DF7F62-1DC6-443B-AFF4-C2B185133E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297" y="4415975"/>
            <a:ext cx="2321557" cy="2454217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A13C8E8-6FE9-4758-BF44-CAFE68FF16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8641" y="4425062"/>
            <a:ext cx="2050410" cy="2401909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77EF3D3C-2C51-4CC8-9668-9ED0C52EE9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1204" y="4352180"/>
            <a:ext cx="2112979" cy="2656316"/>
          </a:xfrm>
          <a:prstGeom prst="rect">
            <a:avLst/>
          </a:prstGeom>
        </p:spPr>
      </p:pic>
      <p:sp>
        <p:nvSpPr>
          <p:cNvPr id="17" name="Obdĺžnik 16">
            <a:extLst>
              <a:ext uri="{FF2B5EF4-FFF2-40B4-BE49-F238E27FC236}">
                <a16:creationId xmlns:a16="http://schemas.microsoft.com/office/drawing/2014/main" id="{AA75AF52-1191-4D00-BA3E-113CA67EAD78}"/>
              </a:ext>
            </a:extLst>
          </p:cNvPr>
          <p:cNvSpPr/>
          <p:nvPr/>
        </p:nvSpPr>
        <p:spPr>
          <a:xfrm>
            <a:off x="706499" y="764228"/>
            <a:ext cx="2320954" cy="33824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pekári</a:t>
            </a:r>
          </a:p>
        </p:txBody>
      </p:sp>
      <p:sp>
        <p:nvSpPr>
          <p:cNvPr id="18" name="Obdĺžnik 17">
            <a:extLst>
              <a:ext uri="{FF2B5EF4-FFF2-40B4-BE49-F238E27FC236}">
                <a16:creationId xmlns:a16="http://schemas.microsoft.com/office/drawing/2014/main" id="{C53342B9-EEA1-47BA-9A5A-7709A93346C4}"/>
              </a:ext>
            </a:extLst>
          </p:cNvPr>
          <p:cNvSpPr/>
          <p:nvPr/>
        </p:nvSpPr>
        <p:spPr>
          <a:xfrm>
            <a:off x="3797975" y="783493"/>
            <a:ext cx="2320954" cy="3693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mäsiari</a:t>
            </a:r>
          </a:p>
        </p:txBody>
      </p:sp>
      <p:sp>
        <p:nvSpPr>
          <p:cNvPr id="19" name="Obdĺžnik 18">
            <a:extLst>
              <a:ext uri="{FF2B5EF4-FFF2-40B4-BE49-F238E27FC236}">
                <a16:creationId xmlns:a16="http://schemas.microsoft.com/office/drawing/2014/main" id="{C620953E-ABED-4BF4-B5B0-CDCDE3BDD780}"/>
              </a:ext>
            </a:extLst>
          </p:cNvPr>
          <p:cNvSpPr/>
          <p:nvPr/>
        </p:nvSpPr>
        <p:spPr>
          <a:xfrm>
            <a:off x="6915750" y="762750"/>
            <a:ext cx="2320954" cy="39005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holiči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FF5743A4-0C28-47DF-B711-B5BFB87DDCBC}"/>
              </a:ext>
            </a:extLst>
          </p:cNvPr>
          <p:cNvSpPr/>
          <p:nvPr/>
        </p:nvSpPr>
        <p:spPr>
          <a:xfrm>
            <a:off x="582062" y="3916829"/>
            <a:ext cx="2320954" cy="428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ševci</a:t>
            </a:r>
          </a:p>
        </p:txBody>
      </p:sp>
      <p:sp>
        <p:nvSpPr>
          <p:cNvPr id="21" name="Obdĺžnik 20">
            <a:extLst>
              <a:ext uri="{FF2B5EF4-FFF2-40B4-BE49-F238E27FC236}">
                <a16:creationId xmlns:a16="http://schemas.microsoft.com/office/drawing/2014/main" id="{58664EF2-3A1C-467C-88B8-44C4B8DE8CF6}"/>
              </a:ext>
            </a:extLst>
          </p:cNvPr>
          <p:cNvSpPr/>
          <p:nvPr/>
        </p:nvSpPr>
        <p:spPr>
          <a:xfrm>
            <a:off x="3517653" y="3916829"/>
            <a:ext cx="2320954" cy="4889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klobučníci</a:t>
            </a:r>
          </a:p>
        </p:txBody>
      </p:sp>
      <p:sp>
        <p:nvSpPr>
          <p:cNvPr id="22" name="Obdĺžnik 21">
            <a:extLst>
              <a:ext uri="{FF2B5EF4-FFF2-40B4-BE49-F238E27FC236}">
                <a16:creationId xmlns:a16="http://schemas.microsoft.com/office/drawing/2014/main" id="{8FB43CDB-7FFD-4473-99C9-31AEA11A5F43}"/>
              </a:ext>
            </a:extLst>
          </p:cNvPr>
          <p:cNvSpPr/>
          <p:nvPr/>
        </p:nvSpPr>
        <p:spPr>
          <a:xfrm>
            <a:off x="6797409" y="3916829"/>
            <a:ext cx="2320954" cy="48895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/>
              <a:t>stolári</a:t>
            </a:r>
          </a:p>
        </p:txBody>
      </p:sp>
    </p:spTree>
    <p:extLst>
      <p:ext uri="{BB962C8B-B14F-4D97-AF65-F5344CB8AC3E}">
        <p14:creationId xmlns:p14="http://schemas.microsoft.com/office/powerpoint/2010/main" val="2418490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336023" y="0"/>
            <a:ext cx="9943128" cy="1353423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Novšie druhy práce...</a:t>
            </a:r>
          </a:p>
        </p:txBody>
      </p:sp>
      <p:sp>
        <p:nvSpPr>
          <p:cNvPr id="3" name="AutoShape 8" descr="Erb cechu stolárov">
            <a:extLst>
              <a:ext uri="{FF2B5EF4-FFF2-40B4-BE49-F238E27FC236}">
                <a16:creationId xmlns:a16="http://schemas.microsoft.com/office/drawing/2014/main" id="{EACB0588-FEB5-475A-B2E6-94FD8D69F6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6" name="Bublina: šípka nahor 15">
            <a:extLst>
              <a:ext uri="{FF2B5EF4-FFF2-40B4-BE49-F238E27FC236}">
                <a16:creationId xmlns:a16="http://schemas.microsoft.com/office/drawing/2014/main" id="{727D4C1F-51F8-49F6-BB91-CF9D9266BD6E}"/>
              </a:ext>
            </a:extLst>
          </p:cNvPr>
          <p:cNvSpPr/>
          <p:nvPr/>
        </p:nvSpPr>
        <p:spPr>
          <a:xfrm>
            <a:off x="371999" y="74016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19. storočie</a:t>
            </a:r>
          </a:p>
        </p:txBody>
      </p:sp>
      <p:sp>
        <p:nvSpPr>
          <p:cNvPr id="23" name="Bublina: šípka nahor 22">
            <a:extLst>
              <a:ext uri="{FF2B5EF4-FFF2-40B4-BE49-F238E27FC236}">
                <a16:creationId xmlns:a16="http://schemas.microsoft.com/office/drawing/2014/main" id="{06796BD2-3498-4DA0-A5DB-B911D03384DA}"/>
              </a:ext>
            </a:extLst>
          </p:cNvPr>
          <p:cNvSpPr/>
          <p:nvPr/>
        </p:nvSpPr>
        <p:spPr>
          <a:xfrm>
            <a:off x="371999" y="1781322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ručná práca nahradená strojmi</a:t>
            </a:r>
          </a:p>
        </p:txBody>
      </p:sp>
      <p:sp>
        <p:nvSpPr>
          <p:cNvPr id="24" name="Bublina: šípka nahor 23">
            <a:extLst>
              <a:ext uri="{FF2B5EF4-FFF2-40B4-BE49-F238E27FC236}">
                <a16:creationId xmlns:a16="http://schemas.microsoft.com/office/drawing/2014/main" id="{7DAF022B-CF89-4056-B5E8-1D337028C708}"/>
              </a:ext>
            </a:extLst>
          </p:cNvPr>
          <p:cNvSpPr/>
          <p:nvPr/>
        </p:nvSpPr>
        <p:spPr>
          <a:xfrm>
            <a:off x="371998" y="2985608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vznik STROJOVEJ výroby v TOVRÁŇACH</a:t>
            </a:r>
          </a:p>
        </p:txBody>
      </p:sp>
      <p:sp>
        <p:nvSpPr>
          <p:cNvPr id="25" name="Ovál 24">
            <a:extLst>
              <a:ext uri="{FF2B5EF4-FFF2-40B4-BE49-F238E27FC236}">
                <a16:creationId xmlns:a16="http://schemas.microsoft.com/office/drawing/2014/main" id="{AB6E737C-5E17-4E0D-818D-E8B385C4B60B}"/>
              </a:ext>
            </a:extLst>
          </p:cNvPr>
          <p:cNvSpPr/>
          <p:nvPr/>
        </p:nvSpPr>
        <p:spPr>
          <a:xfrm>
            <a:off x="6248400" y="3276600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robotníci</a:t>
            </a:r>
          </a:p>
        </p:txBody>
      </p:sp>
      <p:sp>
        <p:nvSpPr>
          <p:cNvPr id="26" name="Bublina: šípka nahor 25">
            <a:extLst>
              <a:ext uri="{FF2B5EF4-FFF2-40B4-BE49-F238E27FC236}">
                <a16:creationId xmlns:a16="http://schemas.microsoft.com/office/drawing/2014/main" id="{BABE6A60-1E7E-4861-BABD-5C48BCFEE50B}"/>
              </a:ext>
            </a:extLst>
          </p:cNvPr>
          <p:cNvSpPr/>
          <p:nvPr/>
        </p:nvSpPr>
        <p:spPr>
          <a:xfrm>
            <a:off x="293662" y="4245199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vznik PRIEMYSLU</a:t>
            </a:r>
          </a:p>
        </p:txBody>
      </p:sp>
      <p:cxnSp>
        <p:nvCxnSpPr>
          <p:cNvPr id="27" name="Rovná spojovacia šípka 26">
            <a:extLst>
              <a:ext uri="{FF2B5EF4-FFF2-40B4-BE49-F238E27FC236}">
                <a16:creationId xmlns:a16="http://schemas.microsoft.com/office/drawing/2014/main" id="{37ABBADA-1734-45EE-9350-91459561AABF}"/>
              </a:ext>
            </a:extLst>
          </p:cNvPr>
          <p:cNvCxnSpPr>
            <a:cxnSpLocks/>
          </p:cNvCxnSpPr>
          <p:nvPr/>
        </p:nvCxnSpPr>
        <p:spPr>
          <a:xfrm flipV="1">
            <a:off x="3983589" y="3730818"/>
            <a:ext cx="2904321" cy="324486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ublina: šípka nahor 27">
            <a:extLst>
              <a:ext uri="{FF2B5EF4-FFF2-40B4-BE49-F238E27FC236}">
                <a16:creationId xmlns:a16="http://schemas.microsoft.com/office/drawing/2014/main" id="{B5B698A9-C205-4C2A-A26F-4CE4E9304E67}"/>
              </a:ext>
            </a:extLst>
          </p:cNvPr>
          <p:cNvSpPr/>
          <p:nvPr/>
        </p:nvSpPr>
        <p:spPr>
          <a:xfrm>
            <a:off x="293662" y="5314895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remeslo: umelecké a spomienkové predmety</a:t>
            </a:r>
          </a:p>
        </p:txBody>
      </p:sp>
      <p:pic>
        <p:nvPicPr>
          <p:cNvPr id="2050" name="Picture 2" descr="Industry Clipart Petrochemical - Industry 4.0 , Free Transparent Clipart -  ClipartKey">
            <a:extLst>
              <a:ext uri="{FF2B5EF4-FFF2-40B4-BE49-F238E27FC236}">
                <a16:creationId xmlns:a16="http://schemas.microsoft.com/office/drawing/2014/main" id="{C43EF280-E2E0-4B6D-9C67-AC0FAB870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5" y="881214"/>
            <a:ext cx="5609565" cy="22481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Opinion | Industry 4.0 is a buzzword that need not mystify us">
            <a:extLst>
              <a:ext uri="{FF2B5EF4-FFF2-40B4-BE49-F238E27FC236}">
                <a16:creationId xmlns:a16="http://schemas.microsoft.com/office/drawing/2014/main" id="{46B25DF7-9B26-4E74-B1A9-00BD5202C4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54" y="4527216"/>
            <a:ext cx="5609565" cy="2126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281107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C05E6-A7E9-4488-953A-FE9C1D28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3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i="1" dirty="0">
                <a:ea typeface="Afterglow" panose="00000500000000000000" pitchFamily="2" charset="0"/>
              </a:rPr>
              <a:t>Slovo na záver...</a:t>
            </a:r>
          </a:p>
        </p:txBody>
      </p:sp>
      <p:sp>
        <p:nvSpPr>
          <p:cNvPr id="11" name="Bublina: šípka nahor 10">
            <a:extLst>
              <a:ext uri="{FF2B5EF4-FFF2-40B4-BE49-F238E27FC236}">
                <a16:creationId xmlns:a16="http://schemas.microsoft.com/office/drawing/2014/main" id="{ED009BED-D132-4430-9742-CCCC3CF5769C}"/>
              </a:ext>
            </a:extLst>
          </p:cNvPr>
          <p:cNvSpPr/>
          <p:nvPr/>
        </p:nvSpPr>
        <p:spPr>
          <a:xfrm>
            <a:off x="380388" y="966663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1.) ,,Bez práce nie sú koláče...“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0011AA9F-E8CB-4FD0-8359-3173AC18E277}"/>
              </a:ext>
            </a:extLst>
          </p:cNvPr>
          <p:cNvSpPr/>
          <p:nvPr/>
        </p:nvSpPr>
        <p:spPr>
          <a:xfrm>
            <a:off x="380387" y="2287463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2.) ,,Najprv práca, potom pláca...“</a:t>
            </a:r>
          </a:p>
        </p:txBody>
      </p:sp>
      <p:sp>
        <p:nvSpPr>
          <p:cNvPr id="13" name="Bublina: šípka nahor 12">
            <a:extLst>
              <a:ext uri="{FF2B5EF4-FFF2-40B4-BE49-F238E27FC236}">
                <a16:creationId xmlns:a16="http://schemas.microsoft.com/office/drawing/2014/main" id="{CFBF663F-5BB7-4B9C-B3F4-23C0B049E73A}"/>
              </a:ext>
            </a:extLst>
          </p:cNvPr>
          <p:cNvSpPr/>
          <p:nvPr/>
        </p:nvSpPr>
        <p:spPr>
          <a:xfrm>
            <a:off x="448897" y="3608263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i="1" dirty="0">
                <a:solidFill>
                  <a:schemeClr val="accent2">
                    <a:lumMod val="75000"/>
                  </a:schemeClr>
                </a:solidFill>
              </a:rPr>
              <a:t>3.) ,,Ak práca nie je pretkaná láskou, je zbytočná...“</a:t>
            </a:r>
          </a:p>
        </p:txBody>
      </p:sp>
      <p:sp>
        <p:nvSpPr>
          <p:cNvPr id="14" name="Bublina: šípka nahor 13">
            <a:extLst>
              <a:ext uri="{FF2B5EF4-FFF2-40B4-BE49-F238E27FC236}">
                <a16:creationId xmlns:a16="http://schemas.microsoft.com/office/drawing/2014/main" id="{A85122F2-4196-4C7B-8DD2-3B7E866C869C}"/>
              </a:ext>
            </a:extLst>
          </p:cNvPr>
          <p:cNvSpPr/>
          <p:nvPr/>
        </p:nvSpPr>
        <p:spPr>
          <a:xfrm>
            <a:off x="448897" y="5045577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b="1" i="1" dirty="0">
                <a:solidFill>
                  <a:schemeClr val="accent2">
                    <a:lumMod val="75000"/>
                  </a:schemeClr>
                </a:solidFill>
              </a:rPr>
              <a:t>4.) ,,Práca chvatná, málo platná...“</a:t>
            </a:r>
          </a:p>
        </p:txBody>
      </p:sp>
      <p:pic>
        <p:nvPicPr>
          <p:cNvPr id="4098" name="Picture 2" descr="work word - Clip Art Library">
            <a:extLst>
              <a:ext uri="{FF2B5EF4-FFF2-40B4-BE49-F238E27FC236}">
                <a16:creationId xmlns:a16="http://schemas.microsoft.com/office/drawing/2014/main" id="{A6526A21-6557-4F80-82A4-D57E5AA71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599" y="937461"/>
            <a:ext cx="3958682" cy="34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ra Et Labora Images, Stock Photos &amp; Vectors | Shutterstock">
            <a:extLst>
              <a:ext uri="{FF2B5EF4-FFF2-40B4-BE49-F238E27FC236}">
                <a16:creationId xmlns:a16="http://schemas.microsoft.com/office/drawing/2014/main" id="{6B315B43-4BC2-4822-80EC-06959F187D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9"/>
          <a:stretch/>
        </p:blipFill>
        <p:spPr bwMode="auto">
          <a:xfrm>
            <a:off x="5675589" y="4595452"/>
            <a:ext cx="4122752" cy="2015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7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Pooplu Mens Keep Calm And Work Hard Cotton Printed Round Neck Half Sleeves  MultiColour tshirt. Gym, Fitness Tees and tshirts">
            <a:extLst>
              <a:ext uri="{FF2B5EF4-FFF2-40B4-BE49-F238E27FC236}">
                <a16:creationId xmlns:a16="http://schemas.microsoft.com/office/drawing/2014/main" id="{F52E2CB6-82EA-4F32-A279-577B6C64B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63" y="104162"/>
            <a:ext cx="6640587" cy="664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oodbye: Vector Isolated Illustration. Brush Calligraphy, Hand.. Royalty  Free Cliparts, Vectors, And Stock Illustration. Image 72401416.">
            <a:extLst>
              <a:ext uri="{FF2B5EF4-FFF2-40B4-BE49-F238E27FC236}">
                <a16:creationId xmlns:a16="http://schemas.microsoft.com/office/drawing/2014/main" id="{71D51369-87FF-41D7-B4BC-D25B8D231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90" b="28317"/>
          <a:stretch/>
        </p:blipFill>
        <p:spPr bwMode="auto">
          <a:xfrm rot="5400000">
            <a:off x="5048776" y="2615969"/>
            <a:ext cx="6342074" cy="171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791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C05E6-A7E9-4488-953A-FE9C1D283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383" y="0"/>
            <a:ext cx="8596668" cy="1320800"/>
          </a:xfrm>
        </p:spPr>
        <p:txBody>
          <a:bodyPr>
            <a:normAutofit/>
          </a:bodyPr>
          <a:lstStyle/>
          <a:p>
            <a:r>
              <a:rPr lang="sk-SK" sz="6000" b="1" i="1" dirty="0">
                <a:ea typeface="Afterglow" panose="00000500000000000000" pitchFamily="2" charset="0"/>
              </a:rPr>
              <a:t>Uvažuj a diskutuj...</a:t>
            </a:r>
          </a:p>
        </p:txBody>
      </p:sp>
      <p:sp>
        <p:nvSpPr>
          <p:cNvPr id="4" name="Bublina reči: obdĺžnik so zaoblenými rohmi 3">
            <a:extLst>
              <a:ext uri="{FF2B5EF4-FFF2-40B4-BE49-F238E27FC236}">
                <a16:creationId xmlns:a16="http://schemas.microsoft.com/office/drawing/2014/main" id="{CB6D176C-A673-4A04-96DF-2EBFDD12E37F}"/>
              </a:ext>
            </a:extLst>
          </p:cNvPr>
          <p:cNvSpPr/>
          <p:nvPr/>
        </p:nvSpPr>
        <p:spPr>
          <a:xfrm>
            <a:off x="98493" y="1122884"/>
            <a:ext cx="4194495" cy="19403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1. Aký význam môže mať práca v živote človeka?</a:t>
            </a:r>
          </a:p>
        </p:txBody>
      </p:sp>
      <p:pic>
        <p:nvPicPr>
          <p:cNvPr id="3076" name="Picture 4" descr="Audene question Mark - Leads 2 Business Blog">
            <a:extLst>
              <a:ext uri="{FF2B5EF4-FFF2-40B4-BE49-F238E27FC236}">
                <a16:creationId xmlns:a16="http://schemas.microsoft.com/office/drawing/2014/main" id="{756B919A-5248-499D-B50D-C7DB7536D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615" y="4584908"/>
            <a:ext cx="2147582" cy="214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ublina reči: obdĺžnik so zaoblenými rohmi 4">
            <a:extLst>
              <a:ext uri="{FF2B5EF4-FFF2-40B4-BE49-F238E27FC236}">
                <a16:creationId xmlns:a16="http://schemas.microsoft.com/office/drawing/2014/main" id="{E065B76B-3BCA-463A-A2D7-F874DBFD379A}"/>
              </a:ext>
            </a:extLst>
          </p:cNvPr>
          <p:cNvSpPr/>
          <p:nvPr/>
        </p:nvSpPr>
        <p:spPr>
          <a:xfrm>
            <a:off x="3514210" y="2565790"/>
            <a:ext cx="4194495" cy="19403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2. Ako vnímate rozdiely v pracovnej činnosti človeka dnes a v minulosti?</a:t>
            </a:r>
          </a:p>
        </p:txBody>
      </p:sp>
      <p:sp>
        <p:nvSpPr>
          <p:cNvPr id="8" name="Bublina reči: obdĺžnik so zaoblenými rohmi 7">
            <a:extLst>
              <a:ext uri="{FF2B5EF4-FFF2-40B4-BE49-F238E27FC236}">
                <a16:creationId xmlns:a16="http://schemas.microsoft.com/office/drawing/2014/main" id="{4559355F-9AD5-47A7-9BBB-A51825B6A310}"/>
              </a:ext>
            </a:extLst>
          </p:cNvPr>
          <p:cNvSpPr/>
          <p:nvPr/>
        </p:nvSpPr>
        <p:spPr>
          <a:xfrm>
            <a:off x="453626" y="4506177"/>
            <a:ext cx="4194495" cy="1940387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dirty="0"/>
              <a:t>3. Akú pracovnú pozíciu by ste chceli v budúcnosti zastávať? Prečo?</a:t>
            </a:r>
          </a:p>
        </p:txBody>
      </p:sp>
      <p:pic>
        <p:nvPicPr>
          <p:cNvPr id="3080" name="Picture 8" descr="Free Question Clipart Transparent, Download Free Clip Art, Free Clip Art on  Clipart Library">
            <a:extLst>
              <a:ext uri="{FF2B5EF4-FFF2-40B4-BE49-F238E27FC236}">
                <a16:creationId xmlns:a16="http://schemas.microsoft.com/office/drawing/2014/main" id="{60D63317-43D8-49E0-A5C7-A4CB79C99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006" y="1024971"/>
            <a:ext cx="4488110" cy="146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6EDCB1A9-8008-4B1D-B7B1-5665E5FBD3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242" y="2290115"/>
            <a:ext cx="1318470" cy="2164487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6FF63B41-FA33-49AC-9C5D-B567A3330EF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964" y="3020154"/>
            <a:ext cx="873776" cy="1434448"/>
          </a:xfrm>
          <a:prstGeom prst="rect">
            <a:avLst/>
          </a:prstGeom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01E2576-CB46-42C5-A63F-E21E445499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199" y="2365229"/>
            <a:ext cx="2349819" cy="38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36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/>
              <a:t>Prvé ľudské profesie...</a:t>
            </a:r>
          </a:p>
        </p:txBody>
      </p:sp>
      <p:sp>
        <p:nvSpPr>
          <p:cNvPr id="4" name="Bublina: šípka nahor 3">
            <a:extLst>
              <a:ext uri="{FF2B5EF4-FFF2-40B4-BE49-F238E27FC236}">
                <a16:creationId xmlns:a16="http://schemas.microsoft.com/office/drawing/2014/main" id="{DAA5CF80-EA34-4C2A-9719-49CF4E641972}"/>
              </a:ext>
            </a:extLst>
          </p:cNvPr>
          <p:cNvSpPr/>
          <p:nvPr/>
        </p:nvSpPr>
        <p:spPr>
          <a:xfrm>
            <a:off x="426468" y="1438246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človek žijúci v symbióze s prírodou</a:t>
            </a:r>
          </a:p>
        </p:txBody>
      </p:sp>
      <p:sp>
        <p:nvSpPr>
          <p:cNvPr id="5" name="Bublina: šípka nahor 4">
            <a:extLst>
              <a:ext uri="{FF2B5EF4-FFF2-40B4-BE49-F238E27FC236}">
                <a16:creationId xmlns:a16="http://schemas.microsoft.com/office/drawing/2014/main" id="{FDEAFBF7-1B0F-4480-9DF3-16032C73C88C}"/>
              </a:ext>
            </a:extLst>
          </p:cNvPr>
          <p:cNvSpPr/>
          <p:nvPr/>
        </p:nvSpPr>
        <p:spPr>
          <a:xfrm>
            <a:off x="426468" y="3150998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hľadanie spôsobov obživy a prežitia</a:t>
            </a:r>
          </a:p>
        </p:txBody>
      </p:sp>
      <p:sp>
        <p:nvSpPr>
          <p:cNvPr id="6" name="Bublina: šípka nahor 5">
            <a:extLst>
              <a:ext uri="{FF2B5EF4-FFF2-40B4-BE49-F238E27FC236}">
                <a16:creationId xmlns:a16="http://schemas.microsoft.com/office/drawing/2014/main" id="{110AFA85-C4BB-41C8-A81F-7D3C1A65C4F1}"/>
              </a:ext>
            </a:extLst>
          </p:cNvPr>
          <p:cNvSpPr/>
          <p:nvPr/>
        </p:nvSpPr>
        <p:spPr>
          <a:xfrm>
            <a:off x="426468" y="4930862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LOVEC – ZBERAČ: 1. profesie</a:t>
            </a:r>
          </a:p>
        </p:txBody>
      </p:sp>
      <p:pic>
        <p:nvPicPr>
          <p:cNvPr id="1026" name="Picture 2" descr="Zborovna.sk – portál pre učiteľov">
            <a:extLst>
              <a:ext uri="{FF2B5EF4-FFF2-40B4-BE49-F238E27FC236}">
                <a16:creationId xmlns:a16="http://schemas.microsoft.com/office/drawing/2014/main" id="{36D76F18-357B-41F1-AAAC-9DA2DD8644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9" r="8176"/>
          <a:stretch/>
        </p:blipFill>
        <p:spPr bwMode="auto">
          <a:xfrm>
            <a:off x="5852719" y="1663481"/>
            <a:ext cx="5757644" cy="27541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Skaza megafauny – odohrala sa praveká Blitzkrieg? | HistoryWeb.sk">
            <a:extLst>
              <a:ext uri="{FF2B5EF4-FFF2-40B4-BE49-F238E27FC236}">
                <a16:creationId xmlns:a16="http://schemas.microsoft.com/office/drawing/2014/main" id="{5A13B32A-A575-49B6-8093-15813C918F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721" y="4638680"/>
            <a:ext cx="5839640" cy="21866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24496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/>
              <a:t>Človek v pozícii roľníka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539A3091-53BF-4718-BD10-50B87CEC95F1}"/>
              </a:ext>
            </a:extLst>
          </p:cNvPr>
          <p:cNvSpPr/>
          <p:nvPr/>
        </p:nvSpPr>
        <p:spPr>
          <a:xfrm>
            <a:off x="560692" y="1413079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NEOLITICKÁ REVOLÚCIA</a:t>
            </a:r>
          </a:p>
        </p:txBody>
      </p:sp>
      <p:sp>
        <p:nvSpPr>
          <p:cNvPr id="3" name="Bublina: šípka doľava 2">
            <a:extLst>
              <a:ext uri="{FF2B5EF4-FFF2-40B4-BE49-F238E27FC236}">
                <a16:creationId xmlns:a16="http://schemas.microsoft.com/office/drawing/2014/main" id="{EA3EB397-AD82-4D55-9D32-CC4A693FF62C}"/>
              </a:ext>
            </a:extLst>
          </p:cNvPr>
          <p:cNvSpPr/>
          <p:nvPr/>
        </p:nvSpPr>
        <p:spPr>
          <a:xfrm>
            <a:off x="5637402" y="2009629"/>
            <a:ext cx="5243119" cy="926517"/>
          </a:xfrm>
          <a:prstGeom prst="leftArrow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i="1" dirty="0">
                <a:solidFill>
                  <a:schemeClr val="accent2">
                    <a:lumMod val="75000"/>
                  </a:schemeClr>
                </a:solidFill>
              </a:rPr>
              <a:t>Spomínaš si na jej charakteristiku?</a:t>
            </a:r>
          </a:p>
        </p:txBody>
      </p:sp>
      <p:sp>
        <p:nvSpPr>
          <p:cNvPr id="10" name="Bublina: šípka nahor 9">
            <a:extLst>
              <a:ext uri="{FF2B5EF4-FFF2-40B4-BE49-F238E27FC236}">
                <a16:creationId xmlns:a16="http://schemas.microsoft.com/office/drawing/2014/main" id="{95D5D794-562D-44E3-AC63-47FC1DBCB35C}"/>
              </a:ext>
            </a:extLst>
          </p:cNvPr>
          <p:cNvSpPr/>
          <p:nvPr/>
        </p:nvSpPr>
        <p:spPr>
          <a:xfrm>
            <a:off x="7143199" y="3015375"/>
            <a:ext cx="4408442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800" b="1" i="1" dirty="0">
                <a:solidFill>
                  <a:schemeClr val="accent2">
                    <a:lumMod val="75000"/>
                  </a:schemeClr>
                </a:solidFill>
              </a:rPr>
              <a:t>prechod od lovca a zberača k roľníkovi</a:t>
            </a:r>
          </a:p>
        </p:txBody>
      </p:sp>
      <p:sp>
        <p:nvSpPr>
          <p:cNvPr id="11" name="Bublina: šípka nahor 10">
            <a:extLst>
              <a:ext uri="{FF2B5EF4-FFF2-40B4-BE49-F238E27FC236}">
                <a16:creationId xmlns:a16="http://schemas.microsoft.com/office/drawing/2014/main" id="{3DC76373-E411-440B-A94D-8F7024F7A434}"/>
              </a:ext>
            </a:extLst>
          </p:cNvPr>
          <p:cNvSpPr/>
          <p:nvPr/>
        </p:nvSpPr>
        <p:spPr>
          <a:xfrm>
            <a:off x="560692" y="3103460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počiatky poľnohospodárstva</a:t>
            </a:r>
          </a:p>
        </p:txBody>
      </p:sp>
      <p:sp>
        <p:nvSpPr>
          <p:cNvPr id="12" name="Bublina: šípka nahor 11">
            <a:extLst>
              <a:ext uri="{FF2B5EF4-FFF2-40B4-BE49-F238E27FC236}">
                <a16:creationId xmlns:a16="http://schemas.microsoft.com/office/drawing/2014/main" id="{5FB5C1D2-AF91-476D-9B38-1E7E96D5E324}"/>
              </a:ext>
            </a:extLst>
          </p:cNvPr>
          <p:cNvSpPr/>
          <p:nvPr/>
        </p:nvSpPr>
        <p:spPr>
          <a:xfrm>
            <a:off x="654342" y="4927601"/>
            <a:ext cx="4983060" cy="1602297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človek = hospodár na vlastnej pôde</a:t>
            </a:r>
          </a:p>
        </p:txBody>
      </p:sp>
      <p:pic>
        <p:nvPicPr>
          <p:cNvPr id="2054" name="Picture 6" descr="Farmer clipart transparent background, Farmer transparent background  Transparent FREE for download on WebStockReview 2021">
            <a:extLst>
              <a:ext uri="{FF2B5EF4-FFF2-40B4-BE49-F238E27FC236}">
                <a16:creationId xmlns:a16="http://schemas.microsoft.com/office/drawing/2014/main" id="{41999649-122A-491C-B831-0C5AE5F0F6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744" y="3015376"/>
            <a:ext cx="3183114" cy="363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armer PNG">
            <a:extLst>
              <a:ext uri="{FF2B5EF4-FFF2-40B4-BE49-F238E27FC236}">
                <a16:creationId xmlns:a16="http://schemas.microsoft.com/office/drawing/2014/main" id="{6D4C04FF-B51C-4792-AD30-71A51C025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992" y="4652627"/>
            <a:ext cx="1720300" cy="215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Prišlo poľnohospodárstvo z pralesa? | HistoryWeb.sk">
            <a:extLst>
              <a:ext uri="{FF2B5EF4-FFF2-40B4-BE49-F238E27FC236}">
                <a16:creationId xmlns:a16="http://schemas.microsoft.com/office/drawing/2014/main" id="{63B66687-3C11-440F-ABB4-584D227D8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402" y="1574801"/>
            <a:ext cx="6204198" cy="50706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71983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5400" b="1" i="1" dirty="0"/>
              <a:t>Vývoj poľnohospodárstva...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539A3091-53BF-4718-BD10-50B87CEC95F1}"/>
              </a:ext>
            </a:extLst>
          </p:cNvPr>
          <p:cNvSpPr/>
          <p:nvPr/>
        </p:nvSpPr>
        <p:spPr>
          <a:xfrm>
            <a:off x="560692" y="14130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tisíce rokov – hlavná profesia</a:t>
            </a:r>
          </a:p>
        </p:txBody>
      </p:sp>
      <p:sp>
        <p:nvSpPr>
          <p:cNvPr id="13" name="Bublina: šípka nahor 12">
            <a:extLst>
              <a:ext uri="{FF2B5EF4-FFF2-40B4-BE49-F238E27FC236}">
                <a16:creationId xmlns:a16="http://schemas.microsoft.com/office/drawing/2014/main" id="{096DBF31-C58A-4C75-8689-C856BD9A15CA}"/>
              </a:ext>
            </a:extLst>
          </p:cNvPr>
          <p:cNvSpPr/>
          <p:nvPr/>
        </p:nvSpPr>
        <p:spPr>
          <a:xfrm>
            <a:off x="560691" y="27338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ťažká práca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C287615-BAB8-4E0B-B5C8-DB8CE5E70E58}"/>
              </a:ext>
            </a:extLst>
          </p:cNvPr>
          <p:cNvSpPr/>
          <p:nvPr/>
        </p:nvSpPr>
        <p:spPr>
          <a:xfrm>
            <a:off x="6179890" y="2336802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vlastné ruky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8283E74-F447-4BDF-A1ED-62E99703BABC}"/>
              </a:ext>
            </a:extLst>
          </p:cNvPr>
          <p:cNvSpPr/>
          <p:nvPr/>
        </p:nvSpPr>
        <p:spPr>
          <a:xfrm>
            <a:off x="6179890" y="3429000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jednoduché nástroje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4E669B3-62BB-4F49-83A6-599962723B53}"/>
              </a:ext>
            </a:extLst>
          </p:cNvPr>
          <p:cNvSpPr/>
          <p:nvPr/>
        </p:nvSpPr>
        <p:spPr>
          <a:xfrm>
            <a:off x="6265178" y="4521198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ťažné zvieratá</a:t>
            </a:r>
          </a:p>
        </p:txBody>
      </p:sp>
      <p:sp>
        <p:nvSpPr>
          <p:cNvPr id="16" name="Bublina: šípka nahor 15">
            <a:extLst>
              <a:ext uri="{FF2B5EF4-FFF2-40B4-BE49-F238E27FC236}">
                <a16:creationId xmlns:a16="http://schemas.microsoft.com/office/drawing/2014/main" id="{E6E70D6D-2E7D-41A7-9FA9-11FD158EDB0A}"/>
              </a:ext>
            </a:extLst>
          </p:cNvPr>
          <p:cNvSpPr/>
          <p:nvPr/>
        </p:nvSpPr>
        <p:spPr>
          <a:xfrm>
            <a:off x="560690" y="40546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DNES: výrazný pokles</a:t>
            </a:r>
          </a:p>
        </p:txBody>
      </p:sp>
      <p:sp>
        <p:nvSpPr>
          <p:cNvPr id="17" name="Bublina: šípka nahor 16">
            <a:extLst>
              <a:ext uri="{FF2B5EF4-FFF2-40B4-BE49-F238E27FC236}">
                <a16:creationId xmlns:a16="http://schemas.microsoft.com/office/drawing/2014/main" id="{490CA5B8-A921-4E68-89CF-07AA6E1F710D}"/>
              </a:ext>
            </a:extLst>
          </p:cNvPr>
          <p:cNvSpPr/>
          <p:nvPr/>
        </p:nvSpPr>
        <p:spPr>
          <a:xfrm>
            <a:off x="560689" y="53754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éra energií a strojov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4B7375B-B60A-492A-A5A3-6BD6865CB35D}"/>
              </a:ext>
            </a:extLst>
          </p:cNvPr>
          <p:cNvCxnSpPr/>
          <p:nvPr/>
        </p:nvCxnSpPr>
        <p:spPr>
          <a:xfrm flipV="1">
            <a:off x="4823670" y="2836412"/>
            <a:ext cx="1921079" cy="78763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05E30DCA-859C-4E72-BD3E-E821773241E3}"/>
              </a:ext>
            </a:extLst>
          </p:cNvPr>
          <p:cNvCxnSpPr>
            <a:cxnSpLocks/>
          </p:cNvCxnSpPr>
          <p:nvPr/>
        </p:nvCxnSpPr>
        <p:spPr>
          <a:xfrm>
            <a:off x="4892876" y="3758501"/>
            <a:ext cx="1888228" cy="29617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5011FD68-59B6-4250-A6A0-D9AC2571C4DC}"/>
              </a:ext>
            </a:extLst>
          </p:cNvPr>
          <p:cNvCxnSpPr>
            <a:cxnSpLocks/>
          </p:cNvCxnSpPr>
          <p:nvPr/>
        </p:nvCxnSpPr>
        <p:spPr>
          <a:xfrm>
            <a:off x="4809683" y="3919989"/>
            <a:ext cx="2044123" cy="114136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05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8" y="8948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Poľnohospodárstvo kedysi...</a:t>
            </a:r>
          </a:p>
        </p:txBody>
      </p:sp>
      <p:pic>
        <p:nvPicPr>
          <p:cNvPr id="3074" name="Picture 2" descr="Apríl - mesiac lesov - SME | MY Pezinok">
            <a:extLst>
              <a:ext uri="{FF2B5EF4-FFF2-40B4-BE49-F238E27FC236}">
                <a16:creationId xmlns:a16="http://schemas.microsoft.com/office/drawing/2014/main" id="{00EB0230-1666-4989-BE20-76FB3FC91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5" y="1011107"/>
            <a:ext cx="4319981" cy="2879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Kopanie zemiakov v Štefanovej - stará fotografia | Terchová kedysi">
            <a:extLst>
              <a:ext uri="{FF2B5EF4-FFF2-40B4-BE49-F238E27FC236}">
                <a16:creationId xmlns:a16="http://schemas.microsoft.com/office/drawing/2014/main" id="{96322E4F-8A6C-4033-B63D-40EB54DB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612" y="3815405"/>
            <a:ext cx="4319981" cy="295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 Trebišove predvádzali, ako kedysi vyzerala žatva - Dobré noviny">
            <a:extLst>
              <a:ext uri="{FF2B5EF4-FFF2-40B4-BE49-F238E27FC236}">
                <a16:creationId xmlns:a16="http://schemas.microsoft.com/office/drawing/2014/main" id="{15CD1565-043C-488B-8551-A31A4238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369" y="1011107"/>
            <a:ext cx="4381500" cy="272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azdovanie na hriňovských lazoch - Flog.sk">
            <a:extLst>
              <a:ext uri="{FF2B5EF4-FFF2-40B4-BE49-F238E27FC236}">
                <a16:creationId xmlns:a16="http://schemas.microsoft.com/office/drawing/2014/main" id="{EBCEABE8-FA7E-4B1D-8C37-912DBCF06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55" y="3986167"/>
            <a:ext cx="4319981" cy="27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4362608F-ACFB-4B05-9BE3-BCF7C4AAB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02" y="49681"/>
            <a:ext cx="2706287" cy="3765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6FDABE41-C007-4A1A-97F3-CDB8A11A8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4902" y="3697840"/>
            <a:ext cx="2706286" cy="316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31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78" y="8948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sk-SK" sz="4800" b="1" i="1" dirty="0"/>
              <a:t>Poľnohospodárstvo dnes</a:t>
            </a:r>
          </a:p>
        </p:txBody>
      </p:sp>
      <p:pic>
        <p:nvPicPr>
          <p:cNvPr id="4098" name="Picture 2" descr="Boj o obilnicu Európy sa začal. Otvára sa posledná hranica s pôdou | TREND">
            <a:extLst>
              <a:ext uri="{FF2B5EF4-FFF2-40B4-BE49-F238E27FC236}">
                <a16:creationId xmlns:a16="http://schemas.microsoft.com/office/drawing/2014/main" id="{89673C09-C610-4459-B6F0-4F38EC93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9" y="973122"/>
            <a:ext cx="4881461" cy="2745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Technologické postupy pri presnom poľnohospodárstve | Roľnícke noviny">
            <a:extLst>
              <a:ext uri="{FF2B5EF4-FFF2-40B4-BE49-F238E27FC236}">
                <a16:creationId xmlns:a16="http://schemas.microsoft.com/office/drawing/2014/main" id="{F25C4405-B328-4897-B100-DEF234363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39" y="3962866"/>
            <a:ext cx="4876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urópske poľnohospodárstvo prejde technologickou revolúciou, hlavným heslom  bude udržateľnosť – euractiv.sk">
            <a:extLst>
              <a:ext uri="{FF2B5EF4-FFF2-40B4-BE49-F238E27FC236}">
                <a16:creationId xmlns:a16="http://schemas.microsoft.com/office/drawing/2014/main" id="{38144E1B-9BE7-40C2-927D-71B3B3F68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025" y="907191"/>
            <a:ext cx="6326697" cy="281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oľnohospodárstvo vo svete | Trhové analýzy | BENCONT GROUP a.s.">
            <a:extLst>
              <a:ext uri="{FF2B5EF4-FFF2-40B4-BE49-F238E27FC236}">
                <a16:creationId xmlns:a16="http://schemas.microsoft.com/office/drawing/2014/main" id="{31780CBF-0C8E-4D86-B1AB-47883C9F4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18" y="3982402"/>
            <a:ext cx="6402404" cy="272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92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5400" b="1" i="1" dirty="0"/>
              <a:t>Starostlivosť o pôdu...</a:t>
            </a:r>
          </a:p>
        </p:txBody>
      </p:sp>
      <p:sp>
        <p:nvSpPr>
          <p:cNvPr id="8" name="Bublina: šípka nahor 7">
            <a:extLst>
              <a:ext uri="{FF2B5EF4-FFF2-40B4-BE49-F238E27FC236}">
                <a16:creationId xmlns:a16="http://schemas.microsoft.com/office/drawing/2014/main" id="{539A3091-53BF-4718-BD10-50B87CEC95F1}"/>
              </a:ext>
            </a:extLst>
          </p:cNvPr>
          <p:cNvSpPr/>
          <p:nvPr/>
        </p:nvSpPr>
        <p:spPr>
          <a:xfrm>
            <a:off x="560692" y="14130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pozorovanie prírody</a:t>
            </a:r>
          </a:p>
        </p:txBody>
      </p:sp>
      <p:sp>
        <p:nvSpPr>
          <p:cNvPr id="13" name="Bublina: šípka nahor 12">
            <a:extLst>
              <a:ext uri="{FF2B5EF4-FFF2-40B4-BE49-F238E27FC236}">
                <a16:creationId xmlns:a16="http://schemas.microsoft.com/office/drawing/2014/main" id="{096DBF31-C58A-4C75-8689-C856BD9A15CA}"/>
              </a:ext>
            </a:extLst>
          </p:cNvPr>
          <p:cNvSpPr/>
          <p:nvPr/>
        </p:nvSpPr>
        <p:spPr>
          <a:xfrm>
            <a:off x="560691" y="27338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trojpoľný systém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0C287615-BAB8-4E0B-B5C8-DB8CE5E70E58}"/>
              </a:ext>
            </a:extLst>
          </p:cNvPr>
          <p:cNvSpPr/>
          <p:nvPr/>
        </p:nvSpPr>
        <p:spPr>
          <a:xfrm>
            <a:off x="6179890" y="2336802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1. JARINY</a:t>
            </a:r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98283E74-F447-4BDF-A1ED-62E99703BABC}"/>
              </a:ext>
            </a:extLst>
          </p:cNvPr>
          <p:cNvSpPr/>
          <p:nvPr/>
        </p:nvSpPr>
        <p:spPr>
          <a:xfrm>
            <a:off x="6179890" y="3429000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2. OZIMINY</a:t>
            </a:r>
          </a:p>
        </p:txBody>
      </p:sp>
      <p:sp>
        <p:nvSpPr>
          <p:cNvPr id="15" name="Ovál 14">
            <a:extLst>
              <a:ext uri="{FF2B5EF4-FFF2-40B4-BE49-F238E27FC236}">
                <a16:creationId xmlns:a16="http://schemas.microsoft.com/office/drawing/2014/main" id="{24E669B3-62BB-4F49-83A6-599962723B53}"/>
              </a:ext>
            </a:extLst>
          </p:cNvPr>
          <p:cNvSpPr/>
          <p:nvPr/>
        </p:nvSpPr>
        <p:spPr>
          <a:xfrm>
            <a:off x="6265178" y="4521198"/>
            <a:ext cx="3526172" cy="9992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3. ÚHOR</a:t>
            </a:r>
          </a:p>
        </p:txBody>
      </p:sp>
      <p:sp>
        <p:nvSpPr>
          <p:cNvPr id="16" name="Bublina: šípka nahor 15">
            <a:extLst>
              <a:ext uri="{FF2B5EF4-FFF2-40B4-BE49-F238E27FC236}">
                <a16:creationId xmlns:a16="http://schemas.microsoft.com/office/drawing/2014/main" id="{E6E70D6D-2E7D-41A7-9FA9-11FD158EDB0A}"/>
              </a:ext>
            </a:extLst>
          </p:cNvPr>
          <p:cNvSpPr/>
          <p:nvPr/>
        </p:nvSpPr>
        <p:spPr>
          <a:xfrm>
            <a:off x="560690" y="40546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DNES: umelé hnojivá</a:t>
            </a:r>
          </a:p>
        </p:txBody>
      </p:sp>
      <p:sp>
        <p:nvSpPr>
          <p:cNvPr id="17" name="Bublina: šípka nahor 16">
            <a:extLst>
              <a:ext uri="{FF2B5EF4-FFF2-40B4-BE49-F238E27FC236}">
                <a16:creationId xmlns:a16="http://schemas.microsoft.com/office/drawing/2014/main" id="{490CA5B8-A921-4E68-89CF-07AA6E1F710D}"/>
              </a:ext>
            </a:extLst>
          </p:cNvPr>
          <p:cNvSpPr/>
          <p:nvPr/>
        </p:nvSpPr>
        <p:spPr>
          <a:xfrm>
            <a:off x="560689" y="5375480"/>
            <a:ext cx="4850207" cy="1204286"/>
          </a:xfrm>
          <a:prstGeom prst="upArrow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b="1" i="1" dirty="0">
                <a:solidFill>
                  <a:schemeClr val="accent2">
                    <a:lumMod val="75000"/>
                  </a:schemeClr>
                </a:solidFill>
              </a:rPr>
              <a:t>vidina vysokej úrody</a:t>
            </a:r>
          </a:p>
        </p:txBody>
      </p:sp>
      <p:cxnSp>
        <p:nvCxnSpPr>
          <p:cNvPr id="6" name="Rovná spojovacia šípka 5">
            <a:extLst>
              <a:ext uri="{FF2B5EF4-FFF2-40B4-BE49-F238E27FC236}">
                <a16:creationId xmlns:a16="http://schemas.microsoft.com/office/drawing/2014/main" id="{F4B7375B-B60A-492A-A5A3-6BD6865CB35D}"/>
              </a:ext>
            </a:extLst>
          </p:cNvPr>
          <p:cNvCxnSpPr/>
          <p:nvPr/>
        </p:nvCxnSpPr>
        <p:spPr>
          <a:xfrm flipV="1">
            <a:off x="4823670" y="2836412"/>
            <a:ext cx="1921079" cy="787632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ovná spojovacia šípka 18">
            <a:extLst>
              <a:ext uri="{FF2B5EF4-FFF2-40B4-BE49-F238E27FC236}">
                <a16:creationId xmlns:a16="http://schemas.microsoft.com/office/drawing/2014/main" id="{05E30DCA-859C-4E72-BD3E-E821773241E3}"/>
              </a:ext>
            </a:extLst>
          </p:cNvPr>
          <p:cNvCxnSpPr>
            <a:cxnSpLocks/>
          </p:cNvCxnSpPr>
          <p:nvPr/>
        </p:nvCxnSpPr>
        <p:spPr>
          <a:xfrm>
            <a:off x="4892876" y="3758501"/>
            <a:ext cx="1888228" cy="29617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ovná spojovacia šípka 20">
            <a:extLst>
              <a:ext uri="{FF2B5EF4-FFF2-40B4-BE49-F238E27FC236}">
                <a16:creationId xmlns:a16="http://schemas.microsoft.com/office/drawing/2014/main" id="{5011FD68-59B6-4250-A6A0-D9AC2571C4DC}"/>
              </a:ext>
            </a:extLst>
          </p:cNvPr>
          <p:cNvCxnSpPr>
            <a:cxnSpLocks/>
          </p:cNvCxnSpPr>
          <p:nvPr/>
        </p:nvCxnSpPr>
        <p:spPr>
          <a:xfrm>
            <a:off x="4809683" y="3919989"/>
            <a:ext cx="2044123" cy="1141369"/>
          </a:xfrm>
          <a:prstGeom prst="straightConnector1">
            <a:avLst/>
          </a:prstGeom>
          <a:ln w="57150">
            <a:solidFill>
              <a:schemeClr val="accent4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13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3AC95C-D0E1-4B11-B132-DCFDB62E3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400" b="1" i="1" dirty="0"/>
              <a:t>Trojpoľný systém v obraze...</a:t>
            </a:r>
          </a:p>
        </p:txBody>
      </p:sp>
      <p:pic>
        <p:nvPicPr>
          <p:cNvPr id="5124" name="Picture 4" descr="Trojpolní systém – Wikipedie">
            <a:extLst>
              <a:ext uri="{FF2B5EF4-FFF2-40B4-BE49-F238E27FC236}">
                <a16:creationId xmlns:a16="http://schemas.microsoft.com/office/drawing/2014/main" id="{05DF9B53-EC21-4272-B2C6-156186DC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92" y="1412725"/>
            <a:ext cx="4211490" cy="32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A4D15626-5598-4F46-B1EA-E788E3BB7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991" y="1332409"/>
            <a:ext cx="6579765" cy="329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ľka 4">
            <a:extLst>
              <a:ext uri="{FF2B5EF4-FFF2-40B4-BE49-F238E27FC236}">
                <a16:creationId xmlns:a16="http://schemas.microsoft.com/office/drawing/2014/main" id="{C1E16E3B-B9D1-4E50-955B-9A99032DB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4349449"/>
              </p:ext>
            </p:extLst>
          </p:nvPr>
        </p:nvGraphicFramePr>
        <p:xfrm>
          <a:off x="4454554" y="5004614"/>
          <a:ext cx="686219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7398">
                  <a:extLst>
                    <a:ext uri="{9D8B030D-6E8A-4147-A177-3AD203B41FA5}">
                      <a16:colId xmlns:a16="http://schemas.microsoft.com/office/drawing/2014/main" val="3210540304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544800666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1494909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jariny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oziminy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úhor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03691"/>
                  </a:ext>
                </a:extLst>
              </a:tr>
            </a:tbl>
          </a:graphicData>
        </a:graphic>
      </p:graphicFrame>
      <p:graphicFrame>
        <p:nvGraphicFramePr>
          <p:cNvPr id="18" name="Tabuľka 4">
            <a:extLst>
              <a:ext uri="{FF2B5EF4-FFF2-40B4-BE49-F238E27FC236}">
                <a16:creationId xmlns:a16="http://schemas.microsoft.com/office/drawing/2014/main" id="{6C274375-DE3B-40D9-A5A1-87EBC4E9A7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29828"/>
              </p:ext>
            </p:extLst>
          </p:nvPr>
        </p:nvGraphicFramePr>
        <p:xfrm>
          <a:off x="4454554" y="5641972"/>
          <a:ext cx="686219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7398">
                  <a:extLst>
                    <a:ext uri="{9D8B030D-6E8A-4147-A177-3AD203B41FA5}">
                      <a16:colId xmlns:a16="http://schemas.microsoft.com/office/drawing/2014/main" val="3210540304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544800666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1494909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úhor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jariny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oziminy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03691"/>
                  </a:ext>
                </a:extLst>
              </a:tr>
            </a:tbl>
          </a:graphicData>
        </a:graphic>
      </p:graphicFrame>
      <p:graphicFrame>
        <p:nvGraphicFramePr>
          <p:cNvPr id="20" name="Tabuľka 4">
            <a:extLst>
              <a:ext uri="{FF2B5EF4-FFF2-40B4-BE49-F238E27FC236}">
                <a16:creationId xmlns:a16="http://schemas.microsoft.com/office/drawing/2014/main" id="{71BA7F83-84EF-4970-8826-0F3A4F2AB0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282404"/>
              </p:ext>
            </p:extLst>
          </p:nvPr>
        </p:nvGraphicFramePr>
        <p:xfrm>
          <a:off x="4477953" y="6279331"/>
          <a:ext cx="6862194" cy="3708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87398">
                  <a:extLst>
                    <a:ext uri="{9D8B030D-6E8A-4147-A177-3AD203B41FA5}">
                      <a16:colId xmlns:a16="http://schemas.microsoft.com/office/drawing/2014/main" val="3210540304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544800666"/>
                    </a:ext>
                  </a:extLst>
                </a:gridCol>
                <a:gridCol w="2287398">
                  <a:extLst>
                    <a:ext uri="{9D8B030D-6E8A-4147-A177-3AD203B41FA5}">
                      <a16:colId xmlns:a16="http://schemas.microsoft.com/office/drawing/2014/main" val="1494909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oziminy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úhor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jariny</a:t>
                      </a:r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4103691"/>
                  </a:ext>
                </a:extLst>
              </a:tr>
            </a:tbl>
          </a:graphicData>
        </a:graphic>
      </p:graphicFrame>
      <p:sp>
        <p:nvSpPr>
          <p:cNvPr id="22" name="Ovál 21">
            <a:extLst>
              <a:ext uri="{FF2B5EF4-FFF2-40B4-BE49-F238E27FC236}">
                <a16:creationId xmlns:a16="http://schemas.microsoft.com/office/drawing/2014/main" id="{16FF9A29-7EE3-4E5B-974F-58D4488DF969}"/>
              </a:ext>
            </a:extLst>
          </p:cNvPr>
          <p:cNvSpPr/>
          <p:nvPr/>
        </p:nvSpPr>
        <p:spPr>
          <a:xfrm>
            <a:off x="775324" y="4823346"/>
            <a:ext cx="3526172" cy="621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Prvý rok</a:t>
            </a:r>
          </a:p>
        </p:txBody>
      </p:sp>
      <p:sp>
        <p:nvSpPr>
          <p:cNvPr id="23" name="Ovál 22">
            <a:extLst>
              <a:ext uri="{FF2B5EF4-FFF2-40B4-BE49-F238E27FC236}">
                <a16:creationId xmlns:a16="http://schemas.microsoft.com/office/drawing/2014/main" id="{8B7B795B-6AAF-4616-A06E-788EAE2F9D0D}"/>
              </a:ext>
            </a:extLst>
          </p:cNvPr>
          <p:cNvSpPr/>
          <p:nvPr/>
        </p:nvSpPr>
        <p:spPr>
          <a:xfrm>
            <a:off x="775324" y="5471983"/>
            <a:ext cx="3526172" cy="621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3200" dirty="0"/>
              <a:t>Ďalší rok</a:t>
            </a:r>
          </a:p>
        </p:txBody>
      </p:sp>
      <p:sp>
        <p:nvSpPr>
          <p:cNvPr id="24" name="Ovál 23">
            <a:extLst>
              <a:ext uri="{FF2B5EF4-FFF2-40B4-BE49-F238E27FC236}">
                <a16:creationId xmlns:a16="http://schemas.microsoft.com/office/drawing/2014/main" id="{31968BE6-41DA-42B1-94B9-0EA66D9BEEA0}"/>
              </a:ext>
            </a:extLst>
          </p:cNvPr>
          <p:cNvSpPr/>
          <p:nvPr/>
        </p:nvSpPr>
        <p:spPr>
          <a:xfrm>
            <a:off x="851853" y="6153787"/>
            <a:ext cx="3526172" cy="6219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/>
              <a:t>Nasledujúci rok</a:t>
            </a:r>
          </a:p>
        </p:txBody>
      </p:sp>
    </p:spTree>
    <p:extLst>
      <p:ext uri="{BB962C8B-B14F-4D97-AF65-F5344CB8AC3E}">
        <p14:creationId xmlns:p14="http://schemas.microsoft.com/office/powerpoint/2010/main" val="4019257617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ranžovočervená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130</TotalTime>
  <Words>340</Words>
  <Application>Microsoft Office PowerPoint</Application>
  <PresentationFormat>Širokouhlá</PresentationFormat>
  <Paragraphs>85</Paragraphs>
  <Slides>16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16</vt:i4>
      </vt:variant>
    </vt:vector>
  </HeadingPairs>
  <TitlesOfParts>
    <vt:vector size="21" baseType="lpstr">
      <vt:lpstr>Afterglow</vt:lpstr>
      <vt:lpstr>Arial</vt:lpstr>
      <vt:lpstr>Trebuchet MS</vt:lpstr>
      <vt:lpstr>Wingdings 3</vt:lpstr>
      <vt:lpstr>Fazeta</vt:lpstr>
      <vt:lpstr>PRÁCA –  trest alebo radosť?</vt:lpstr>
      <vt:lpstr>Uvažuj a diskutuj...</vt:lpstr>
      <vt:lpstr>Prvé ľudské profesie...</vt:lpstr>
      <vt:lpstr>Človek v pozícii roľníka</vt:lpstr>
      <vt:lpstr>Vývoj poľnohospodárstva...</vt:lpstr>
      <vt:lpstr>Poľnohospodárstvo kedysi...</vt:lpstr>
      <vt:lpstr>Poľnohospodárstvo dnes</vt:lpstr>
      <vt:lpstr>Starostlivosť o pôdu...</vt:lpstr>
      <vt:lpstr>Trojpoľný systém v obraze...</vt:lpstr>
      <vt:lpstr>,,Remeslo má zlaté dno...“</vt:lpstr>
      <vt:lpstr>Aké boli prvé remeslá? Uhádni!</vt:lpstr>
      <vt:lpstr>Aké boli prvé remeslá? Uhádni!</vt:lpstr>
      <vt:lpstr>Ako vyzerali erby cechov?</vt:lpstr>
      <vt:lpstr>Novšie druhy práce...</vt:lpstr>
      <vt:lpstr>Slovo na záver...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PRÁCA – TREST alebo RADOSŤ</dc:title>
  <dc:creator>Hrebenakova Nikola</dc:creator>
  <cp:lastModifiedBy>HP</cp:lastModifiedBy>
  <cp:revision>16</cp:revision>
  <dcterms:created xsi:type="dcterms:W3CDTF">2021-03-24T08:24:56Z</dcterms:created>
  <dcterms:modified xsi:type="dcterms:W3CDTF">2021-04-10T10:44:27Z</dcterms:modified>
</cp:coreProperties>
</file>