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20.03.2021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42918"/>
            <a:ext cx="8532440" cy="2160240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Zapájanie spotrebičov </a:t>
            </a: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v </a:t>
            </a:r>
            <a:r>
              <a:rPr lang="sk-SK" sz="4400" b="1" dirty="0" smtClean="0"/>
              <a:t>elektrickom obvode </a:t>
            </a: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vedľa </a:t>
            </a:r>
            <a:r>
              <a:rPr lang="sk-SK" sz="4400" b="1" dirty="0" smtClean="0"/>
              <a:t>seba</a:t>
            </a:r>
            <a:endParaRPr lang="sk-SK" sz="4400" b="1" dirty="0"/>
          </a:p>
        </p:txBody>
      </p:sp>
      <p:pic>
        <p:nvPicPr>
          <p:cNvPr id="5122" name="Picture 2" descr="http://blog.sme.sk/blog/442/76888/koppla_v_predlzovac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486" y="3170100"/>
            <a:ext cx="3897594" cy="2923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8" name="Picture 8" descr="http://www.talklocal.com/blog/wp-content/uploads/2012/07/iStock_000014146367X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7" y="3429000"/>
            <a:ext cx="3353081" cy="2224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Schéma zapojenia: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267672"/>
          </a:xfrm>
        </p:spPr>
        <p:txBody>
          <a:bodyPr>
            <a:normAutofit fontScale="92500" lnSpcReduction="20000"/>
          </a:bodyPr>
          <a:lstStyle/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k-SK" b="1" dirty="0" smtClean="0">
                <a:ln>
                  <a:solidFill>
                    <a:schemeClr val="accent3"/>
                  </a:solidFill>
                </a:ln>
                <a:latin typeface="Cambria Math" pitchFamily="18" charset="0"/>
                <a:ea typeface="Cambria Math" pitchFamily="18" charset="0"/>
              </a:rPr>
              <a:t>I = I</a:t>
            </a:r>
            <a:r>
              <a:rPr lang="sk-SK" b="1" baseline="-25000" dirty="0" smtClean="0">
                <a:ln>
                  <a:solidFill>
                    <a:schemeClr val="accent3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b="1" dirty="0" smtClean="0">
                <a:ln>
                  <a:solidFill>
                    <a:schemeClr val="accent3"/>
                  </a:solidFill>
                </a:ln>
                <a:latin typeface="Cambria Math" pitchFamily="18" charset="0"/>
                <a:ea typeface="Cambria Math" pitchFamily="18" charset="0"/>
              </a:rPr>
              <a:t>+ I</a:t>
            </a:r>
            <a:r>
              <a:rPr lang="sk-SK" b="1" baseline="-25000" dirty="0" smtClean="0">
                <a:ln>
                  <a:solidFill>
                    <a:schemeClr val="accent3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      </a:t>
            </a:r>
            <a:r>
              <a:rPr lang="sk-SK" b="1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U = U</a:t>
            </a:r>
            <a:r>
              <a:rPr lang="sk-SK" b="1" baseline="-25000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b="1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= U</a:t>
            </a:r>
            <a:r>
              <a:rPr lang="sk-SK" b="1" baseline="-25000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2        </a:t>
            </a: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sk-SK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:I</a:t>
            </a:r>
            <a:r>
              <a:rPr lang="sk-SK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 = R</a:t>
            </a:r>
            <a:r>
              <a:rPr lang="sk-SK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:R</a:t>
            </a:r>
            <a:r>
              <a:rPr lang="sk-SK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</a:p>
          <a:p>
            <a:pPr>
              <a:buNone/>
            </a:pPr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		</a:t>
            </a:r>
          </a:p>
          <a:p>
            <a:endParaRPr lang="sk-SK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5157192"/>
            <a:ext cx="1695450" cy="8001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4" name="Skupina 63"/>
          <p:cNvGrpSpPr/>
          <p:nvPr/>
        </p:nvGrpSpPr>
        <p:grpSpPr>
          <a:xfrm>
            <a:off x="2051720" y="908720"/>
            <a:ext cx="5760640" cy="3393668"/>
            <a:chOff x="2051720" y="908720"/>
            <a:chExt cx="5760640" cy="3393668"/>
          </a:xfrm>
        </p:grpSpPr>
        <p:grpSp>
          <p:nvGrpSpPr>
            <p:cNvPr id="63" name="Skupina 62"/>
            <p:cNvGrpSpPr/>
            <p:nvPr/>
          </p:nvGrpSpPr>
          <p:grpSpPr>
            <a:xfrm>
              <a:off x="2051720" y="908720"/>
              <a:ext cx="5760640" cy="3393668"/>
              <a:chOff x="1979712" y="908720"/>
              <a:chExt cx="5760640" cy="3393668"/>
            </a:xfrm>
          </p:grpSpPr>
          <p:grpSp>
            <p:nvGrpSpPr>
              <p:cNvPr id="81" name="Skupina 80"/>
              <p:cNvGrpSpPr/>
              <p:nvPr/>
            </p:nvGrpSpPr>
            <p:grpSpPr>
              <a:xfrm>
                <a:off x="2771800" y="1340768"/>
                <a:ext cx="4248472" cy="2961620"/>
                <a:chOff x="2699792" y="1124744"/>
                <a:chExt cx="4248472" cy="2961620"/>
              </a:xfrm>
              <a:noFill/>
            </p:grpSpPr>
            <p:cxnSp>
              <p:nvCxnSpPr>
                <p:cNvPr id="27" name="Rovná spojnica 26"/>
                <p:cNvCxnSpPr/>
                <p:nvPr/>
              </p:nvCxnSpPr>
              <p:spPr>
                <a:xfrm>
                  <a:off x="2699792" y="2132856"/>
                  <a:ext cx="864096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ovná spojnica 28"/>
                <p:cNvCxnSpPr/>
                <p:nvPr/>
              </p:nvCxnSpPr>
              <p:spPr>
                <a:xfrm>
                  <a:off x="3563888" y="1484784"/>
                  <a:ext cx="0" cy="1368152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ovná spojnica 30"/>
                <p:cNvCxnSpPr/>
                <p:nvPr/>
              </p:nvCxnSpPr>
              <p:spPr>
                <a:xfrm>
                  <a:off x="5796136" y="1484784"/>
                  <a:ext cx="0" cy="1368152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ovná spojnica 32"/>
                <p:cNvCxnSpPr/>
                <p:nvPr/>
              </p:nvCxnSpPr>
              <p:spPr>
                <a:xfrm>
                  <a:off x="5796136" y="2132856"/>
                  <a:ext cx="115212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ovná spojnica 34"/>
                <p:cNvCxnSpPr/>
                <p:nvPr/>
              </p:nvCxnSpPr>
              <p:spPr>
                <a:xfrm>
                  <a:off x="2699792" y="2132856"/>
                  <a:ext cx="0" cy="1944216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ovná spojnica 36"/>
                <p:cNvCxnSpPr/>
                <p:nvPr/>
              </p:nvCxnSpPr>
              <p:spPr>
                <a:xfrm>
                  <a:off x="6948264" y="2132856"/>
                  <a:ext cx="0" cy="1944216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ovná spojnica 38"/>
                <p:cNvCxnSpPr/>
                <p:nvPr/>
              </p:nvCxnSpPr>
              <p:spPr>
                <a:xfrm>
                  <a:off x="2699792" y="4077072"/>
                  <a:ext cx="1080120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Rovná spojnica 43"/>
                <p:cNvCxnSpPr/>
                <p:nvPr/>
              </p:nvCxnSpPr>
              <p:spPr>
                <a:xfrm>
                  <a:off x="4139952" y="4077072"/>
                  <a:ext cx="151216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headEnd type="oval"/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ovná spojnica 50"/>
                <p:cNvCxnSpPr/>
                <p:nvPr/>
              </p:nvCxnSpPr>
              <p:spPr>
                <a:xfrm>
                  <a:off x="6228184" y="4077072"/>
                  <a:ext cx="720080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  <a:head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BlokTextu 51"/>
                <p:cNvSpPr txBox="1"/>
                <p:nvPr/>
              </p:nvSpPr>
              <p:spPr>
                <a:xfrm>
                  <a:off x="3635896" y="3717032"/>
                  <a:ext cx="288032" cy="36933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sk-SK" dirty="0" smtClean="0"/>
                    <a:t>+</a:t>
                  </a:r>
                  <a:endParaRPr lang="sk-SK" dirty="0"/>
                </a:p>
              </p:txBody>
            </p:sp>
            <p:sp>
              <p:nvSpPr>
                <p:cNvPr id="53" name="BlokTextu 52"/>
                <p:cNvSpPr txBox="1"/>
                <p:nvPr/>
              </p:nvSpPr>
              <p:spPr>
                <a:xfrm>
                  <a:off x="3995936" y="3717032"/>
                  <a:ext cx="288032" cy="36933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sk-SK" dirty="0" smtClean="0"/>
                    <a:t>-</a:t>
                  </a:r>
                  <a:endParaRPr lang="sk-SK" dirty="0"/>
                </a:p>
              </p:txBody>
            </p:sp>
            <p:cxnSp>
              <p:nvCxnSpPr>
                <p:cNvPr id="55" name="Rovná spojnica 54"/>
                <p:cNvCxnSpPr/>
                <p:nvPr/>
              </p:nvCxnSpPr>
              <p:spPr>
                <a:xfrm flipV="1">
                  <a:off x="5652120" y="3861048"/>
                  <a:ext cx="576064" cy="216024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ovná spojnica 56"/>
                <p:cNvCxnSpPr/>
                <p:nvPr/>
              </p:nvCxnSpPr>
              <p:spPr>
                <a:xfrm>
                  <a:off x="3563888" y="1484784"/>
                  <a:ext cx="79208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Rovná spojnica 58"/>
                <p:cNvCxnSpPr/>
                <p:nvPr/>
              </p:nvCxnSpPr>
              <p:spPr>
                <a:xfrm>
                  <a:off x="5004048" y="1484784"/>
                  <a:ext cx="79208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Rovná spojnica 59"/>
                <p:cNvCxnSpPr/>
                <p:nvPr/>
              </p:nvCxnSpPr>
              <p:spPr>
                <a:xfrm>
                  <a:off x="3563888" y="2852936"/>
                  <a:ext cx="79208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Rovná spojnica 60"/>
                <p:cNvCxnSpPr/>
                <p:nvPr/>
              </p:nvCxnSpPr>
              <p:spPr>
                <a:xfrm>
                  <a:off x="5004048" y="2852936"/>
                  <a:ext cx="792088" cy="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ál 64"/>
                <p:cNvSpPr/>
                <p:nvPr/>
              </p:nvSpPr>
              <p:spPr>
                <a:xfrm>
                  <a:off x="4355976" y="1124744"/>
                  <a:ext cx="648072" cy="64807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66" name="Ovál 65"/>
                <p:cNvSpPr/>
                <p:nvPr/>
              </p:nvSpPr>
              <p:spPr>
                <a:xfrm>
                  <a:off x="4355976" y="2492896"/>
                  <a:ext cx="648072" cy="64807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cxnSp>
              <p:nvCxnSpPr>
                <p:cNvPr id="68" name="Rovná spojnica 67"/>
                <p:cNvCxnSpPr>
                  <a:stCxn id="65" idx="1"/>
                  <a:endCxn id="65" idx="5"/>
                </p:cNvCxnSpPr>
                <p:nvPr/>
              </p:nvCxnSpPr>
              <p:spPr>
                <a:xfrm>
                  <a:off x="4450884" y="1219652"/>
                  <a:ext cx="458256" cy="4582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Rovná spojnica 70"/>
                <p:cNvCxnSpPr>
                  <a:stCxn id="65" idx="7"/>
                  <a:endCxn id="65" idx="3"/>
                </p:cNvCxnSpPr>
                <p:nvPr/>
              </p:nvCxnSpPr>
              <p:spPr>
                <a:xfrm flipH="1">
                  <a:off x="4450884" y="1219652"/>
                  <a:ext cx="458256" cy="4582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Rovná spojnica 74"/>
                <p:cNvCxnSpPr>
                  <a:stCxn id="66" idx="1"/>
                  <a:endCxn id="66" idx="5"/>
                </p:cNvCxnSpPr>
                <p:nvPr/>
              </p:nvCxnSpPr>
              <p:spPr>
                <a:xfrm>
                  <a:off x="4450884" y="2587804"/>
                  <a:ext cx="458256" cy="4582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Rovná spojnica 76"/>
                <p:cNvCxnSpPr>
                  <a:stCxn id="66" idx="3"/>
                  <a:endCxn id="66" idx="7"/>
                </p:cNvCxnSpPr>
                <p:nvPr/>
              </p:nvCxnSpPr>
              <p:spPr>
                <a:xfrm flipV="1">
                  <a:off x="4450884" y="2587804"/>
                  <a:ext cx="458256" cy="458256"/>
                </a:xfrm>
                <a:prstGeom prst="line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BlokTextu 29"/>
              <p:cNvSpPr txBox="1"/>
              <p:nvPr/>
            </p:nvSpPr>
            <p:spPr>
              <a:xfrm>
                <a:off x="3851920" y="371703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ln>
                      <a:solidFill>
                        <a:srgbClr val="00B05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U</a:t>
                </a:r>
                <a:endParaRPr lang="sk-SK" b="1" dirty="0">
                  <a:ln>
                    <a:solidFill>
                      <a:srgbClr val="00B050"/>
                    </a:solidFill>
                  </a:ln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4" name="BlokTextu 33"/>
              <p:cNvSpPr txBox="1"/>
              <p:nvPr/>
            </p:nvSpPr>
            <p:spPr>
              <a:xfrm>
                <a:off x="7308304" y="299695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ln>
                      <a:solidFill>
                        <a:srgbClr val="C0000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I</a:t>
                </a:r>
                <a:endParaRPr lang="sk-SK" b="1" dirty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6" name="BlokTextu 35"/>
              <p:cNvSpPr txBox="1"/>
              <p:nvPr/>
            </p:nvSpPr>
            <p:spPr>
              <a:xfrm>
                <a:off x="1979712" y="278092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ln>
                      <a:solidFill>
                        <a:srgbClr val="C0000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I</a:t>
                </a:r>
                <a:endParaRPr lang="sk-SK" b="1" dirty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0" name="BlokTextu 39"/>
              <p:cNvSpPr txBox="1"/>
              <p:nvPr/>
            </p:nvSpPr>
            <p:spPr>
              <a:xfrm>
                <a:off x="4572000" y="342900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ln>
                      <a:solidFill>
                        <a:srgbClr val="00B05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U</a:t>
                </a:r>
                <a:r>
                  <a:rPr lang="sk-SK" b="1" baseline="-25000" dirty="0" smtClean="0">
                    <a:ln>
                      <a:solidFill>
                        <a:srgbClr val="00B05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sk-SK" b="1" baseline="-25000" dirty="0">
                  <a:ln>
                    <a:solidFill>
                      <a:srgbClr val="00B050"/>
                    </a:solidFill>
                  </a:ln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1" name="BlokTextu 40"/>
              <p:cNvSpPr txBox="1"/>
              <p:nvPr/>
            </p:nvSpPr>
            <p:spPr>
              <a:xfrm>
                <a:off x="4572000" y="908720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ln>
                      <a:solidFill>
                        <a:srgbClr val="00B05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U</a:t>
                </a:r>
                <a:r>
                  <a:rPr lang="sk-SK" b="1" baseline="-25000" dirty="0" smtClean="0">
                    <a:ln>
                      <a:solidFill>
                        <a:srgbClr val="00B05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sk-SK" b="1" baseline="-25000" dirty="0">
                  <a:ln>
                    <a:solidFill>
                      <a:srgbClr val="00B050"/>
                    </a:solidFill>
                  </a:ln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2" name="BlokTextu 41"/>
              <p:cNvSpPr txBox="1"/>
              <p:nvPr/>
            </p:nvSpPr>
            <p:spPr>
              <a:xfrm>
                <a:off x="3779912" y="321297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ln>
                      <a:solidFill>
                        <a:srgbClr val="00206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R</a:t>
                </a:r>
                <a:r>
                  <a:rPr lang="sk-SK" b="1" baseline="-25000" dirty="0" smtClean="0">
                    <a:ln>
                      <a:solidFill>
                        <a:srgbClr val="00206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sk-SK" b="1" baseline="-25000" dirty="0">
                  <a:ln>
                    <a:solidFill>
                      <a:srgbClr val="002060"/>
                    </a:solidFill>
                  </a:ln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3" name="BlokTextu 42"/>
              <p:cNvSpPr txBox="1"/>
              <p:nvPr/>
            </p:nvSpPr>
            <p:spPr>
              <a:xfrm>
                <a:off x="3779912" y="119675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ln>
                      <a:solidFill>
                        <a:srgbClr val="00206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R</a:t>
                </a:r>
                <a:r>
                  <a:rPr lang="sk-SK" b="1" baseline="-25000" dirty="0" smtClean="0">
                    <a:ln>
                      <a:solidFill>
                        <a:srgbClr val="00206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sk-SK" b="1" baseline="-25000" dirty="0">
                  <a:ln>
                    <a:solidFill>
                      <a:srgbClr val="002060"/>
                    </a:solidFill>
                  </a:ln>
                  <a:latin typeface="Cambria Math" pitchFamily="18" charset="0"/>
                  <a:ea typeface="Cambria Math" pitchFamily="18" charset="0"/>
                </a:endParaRPr>
              </a:p>
            </p:txBody>
          </p:sp>
          <p:cxnSp>
            <p:nvCxnSpPr>
              <p:cNvPr id="46" name="Rovná spojovacia šípka 45"/>
              <p:cNvCxnSpPr/>
              <p:nvPr/>
            </p:nvCxnSpPr>
            <p:spPr>
              <a:xfrm flipV="1">
                <a:off x="2555776" y="2420888"/>
                <a:ext cx="0" cy="12241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ovná spojovacia šípka 47"/>
              <p:cNvCxnSpPr/>
              <p:nvPr/>
            </p:nvCxnSpPr>
            <p:spPr>
              <a:xfrm>
                <a:off x="3779912" y="1772816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ovná spojovacia šípka 55"/>
              <p:cNvCxnSpPr/>
              <p:nvPr/>
            </p:nvCxnSpPr>
            <p:spPr>
              <a:xfrm>
                <a:off x="7164288" y="2492896"/>
                <a:ext cx="0" cy="129614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BlokTextu 57"/>
              <p:cNvSpPr txBox="1"/>
              <p:nvPr/>
            </p:nvSpPr>
            <p:spPr>
              <a:xfrm>
                <a:off x="3923928" y="184482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ln>
                      <a:solidFill>
                        <a:srgbClr val="C0000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I</a:t>
                </a:r>
                <a:r>
                  <a:rPr lang="sk-SK" b="1" baseline="-25000" dirty="0" smtClean="0">
                    <a:ln>
                      <a:solidFill>
                        <a:srgbClr val="C0000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sk-SK" b="1" baseline="-25000" dirty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2" name="BlokTextu 61"/>
              <p:cNvSpPr txBox="1"/>
              <p:nvPr/>
            </p:nvSpPr>
            <p:spPr>
              <a:xfrm>
                <a:off x="3779912" y="263691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b="1" dirty="0" smtClean="0">
                    <a:ln>
                      <a:solidFill>
                        <a:srgbClr val="C0000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I</a:t>
                </a:r>
                <a:r>
                  <a:rPr lang="sk-SK" b="1" baseline="-25000" dirty="0" smtClean="0">
                    <a:ln>
                      <a:solidFill>
                        <a:srgbClr val="C00000"/>
                      </a:solidFill>
                    </a:ln>
                    <a:latin typeface="Cambria Math" pitchFamily="18" charset="0"/>
                    <a:ea typeface="Cambria Math" pitchFamily="18" charset="0"/>
                  </a:rPr>
                  <a:t>2</a:t>
                </a:r>
                <a:endParaRPr lang="sk-SK" b="1" baseline="-25000" dirty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cxnSp>
          <p:nvCxnSpPr>
            <p:cNvPr id="50" name="Rovná spojovacia šípka 49"/>
            <p:cNvCxnSpPr/>
            <p:nvPr/>
          </p:nvCxnSpPr>
          <p:spPr>
            <a:xfrm>
              <a:off x="3851920" y="2996952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Zapojenie spotrebičov vedľa seba: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124744"/>
            <a:ext cx="8178112" cy="5267672"/>
          </a:xfrm>
        </p:spPr>
        <p:txBody>
          <a:bodyPr lIns="72000">
            <a:normAutofit fontScale="25000" lnSpcReduction="2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sk-SK" sz="9600" b="1" dirty="0" smtClean="0">
                <a:ln>
                  <a:solidFill>
                    <a:srgbClr val="FF0000"/>
                  </a:solidFill>
                </a:ln>
                <a:latin typeface="Cambria Math" pitchFamily="18" charset="0"/>
                <a:ea typeface="Cambria Math" pitchFamily="18" charset="0"/>
              </a:rPr>
              <a:t>I = I</a:t>
            </a:r>
            <a:r>
              <a:rPr lang="sk-SK" sz="9600" b="1" baseline="-25000" dirty="0" smtClean="0">
                <a:ln>
                  <a:solidFill>
                    <a:srgbClr val="FF000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9600" b="1" dirty="0" smtClean="0">
                <a:ln>
                  <a:solidFill>
                    <a:srgbClr val="FF0000"/>
                  </a:solidFill>
                </a:ln>
                <a:latin typeface="Cambria Math" pitchFamily="18" charset="0"/>
                <a:ea typeface="Cambria Math" pitchFamily="18" charset="0"/>
              </a:rPr>
              <a:t>+I</a:t>
            </a:r>
            <a:r>
              <a:rPr lang="sk-SK" sz="9600" b="1" baseline="-25000" dirty="0" smtClean="0">
                <a:ln>
                  <a:solidFill>
                    <a:srgbClr val="FF0000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marL="596646" indent="-514350" algn="just">
              <a:buNone/>
            </a:pPr>
            <a:r>
              <a:rPr lang="sk-SK" sz="9600" baseline="-250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Pri zapojení vedľa seba sa </a:t>
            </a:r>
            <a:r>
              <a:rPr lang="sk-SK" sz="9600" dirty="0" err="1" smtClean="0">
                <a:latin typeface="Cambria Math" pitchFamily="18" charset="0"/>
                <a:ea typeface="Cambria Math" pitchFamily="18" charset="0"/>
              </a:rPr>
              <a:t>el.prúd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 pri vstupe do uzla delí. Platí, že súčet </a:t>
            </a:r>
            <a:r>
              <a:rPr lang="sk-SK" sz="9600" dirty="0" err="1" smtClean="0">
                <a:latin typeface="Cambria Math" pitchFamily="18" charset="0"/>
                <a:ea typeface="Cambria Math" pitchFamily="18" charset="0"/>
              </a:rPr>
              <a:t>el.prúdov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 vstupujúcich do uzla sa rovná </a:t>
            </a:r>
            <a:r>
              <a:rPr lang="sk-SK" sz="9600" dirty="0" err="1" smtClean="0">
                <a:latin typeface="Cambria Math" pitchFamily="18" charset="0"/>
                <a:ea typeface="Cambria Math" pitchFamily="18" charset="0"/>
              </a:rPr>
              <a:t>el.prúdu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, ktorý z uzla vystupuje .</a:t>
            </a:r>
          </a:p>
          <a:p>
            <a:pPr marL="596646" indent="-514350">
              <a:buFont typeface="+mj-lt"/>
              <a:buAutoNum type="arabicParenR" startAt="2"/>
            </a:pPr>
            <a:r>
              <a:rPr lang="sk-SK" sz="9600" b="1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U = U</a:t>
            </a:r>
            <a:r>
              <a:rPr lang="sk-SK" sz="9600" b="1" baseline="-25000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9600" b="1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= U</a:t>
            </a:r>
            <a:r>
              <a:rPr lang="sk-SK" sz="9600" b="1" baseline="-25000" dirty="0" smtClean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marL="596646" indent="-514350" algn="just">
              <a:buNone/>
            </a:pPr>
            <a:r>
              <a:rPr lang="sk-SK" sz="9600" baseline="-25000" dirty="0" smtClean="0">
                <a:latin typeface="Cambria Math" pitchFamily="18" charset="0"/>
                <a:ea typeface="Cambria Math" pitchFamily="18" charset="0"/>
              </a:rPr>
              <a:t>	 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Pri zapojení vedľa seba platí, že veľkosť </a:t>
            </a:r>
            <a:r>
              <a:rPr lang="sk-SK" sz="9600" dirty="0" err="1" smtClean="0">
                <a:latin typeface="Cambria Math" pitchFamily="18" charset="0"/>
                <a:ea typeface="Cambria Math" pitchFamily="18" charset="0"/>
              </a:rPr>
              <a:t>el.napätia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 je na jednotlivých vetvách rovnaká, v našom prípade je rovná aj napätiu zdroja.</a:t>
            </a:r>
          </a:p>
          <a:p>
            <a:pPr marL="596646" indent="-514350">
              <a:buFont typeface="+mj-lt"/>
              <a:buAutoNum type="arabicParenR" startAt="3"/>
            </a:pPr>
            <a:r>
              <a:rPr lang="sk-SK" sz="9600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9600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9600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:I</a:t>
            </a:r>
            <a:r>
              <a:rPr lang="sk-SK" sz="9600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9600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 = R</a:t>
            </a:r>
            <a:r>
              <a:rPr lang="sk-SK" sz="9600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9600" b="1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:R</a:t>
            </a:r>
            <a:r>
              <a:rPr lang="sk-SK" sz="9600" b="1" baseline="-25000" dirty="0" smtClean="0">
                <a:ln>
                  <a:solidFill>
                    <a:srgbClr val="FFC000"/>
                  </a:solidFill>
                </a:ln>
                <a:latin typeface="Cambria Math" pitchFamily="18" charset="0"/>
                <a:ea typeface="Cambria Math" pitchFamily="18" charset="0"/>
              </a:rPr>
              <a:t>1 </a:t>
            </a:r>
          </a:p>
          <a:p>
            <a:pPr marL="596646" indent="-514350" algn="just">
              <a:buNone/>
            </a:pP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	Pri zapojení vedľa seba sa el. prúd rozdelí do jednotlivých vetiev v opačnom pomere ako je pomer odporov spotrebičov v týchto vetvách.</a:t>
            </a:r>
            <a:endParaRPr lang="sk-SK" sz="9600" b="1" baseline="-25000" dirty="0" smtClean="0">
              <a:ln>
                <a:solidFill>
                  <a:srgbClr val="FFC000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3"/>
            </a:pPr>
            <a:endParaRPr lang="sk-SK" sz="9600" b="1" baseline="-25000" dirty="0" smtClean="0">
              <a:ln>
                <a:solidFill>
                  <a:srgbClr val="FFC000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None/>
            </a:pPr>
            <a:endParaRPr lang="sk-SK" sz="9600" b="1" baseline="-25000" dirty="0" smtClean="0">
              <a:ln>
                <a:solidFill>
                  <a:srgbClr val="FFC000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3"/>
            </a:pPr>
            <a:endParaRPr lang="sk-SK" sz="9600" b="1" baseline="-25000" dirty="0" smtClean="0">
              <a:ln>
                <a:solidFill>
                  <a:srgbClr val="FFC000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marL="727075" indent="0" algn="just" defTabSz="864000">
              <a:spcBef>
                <a:spcPts val="0"/>
              </a:spcBef>
              <a:buNone/>
            </a:pP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Pri 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zapojení vedľa seba sa výsledný R vypočítame podľa tohto vzorca, R je menší ako jednotlivé 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sk-SK" sz="96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sk-SK" sz="9600" b="1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sk-SK" sz="9600" b="1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sk-SK" sz="96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sz="9600" b="1" baseline="-25000" dirty="0" smtClean="0">
              <a:ln>
                <a:solidFill>
                  <a:srgbClr val="FFC000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sz="9600" b="1" baseline="-25000" dirty="0" smtClean="0">
              <a:ln>
                <a:solidFill>
                  <a:srgbClr val="FFC000"/>
                </a:solidFill>
              </a:ln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None/>
            </a:pPr>
            <a:r>
              <a:rPr lang="sk-SK" sz="9600" baseline="-25000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sk-SK" sz="96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None/>
            </a:pPr>
            <a:endParaRPr lang="sk-SK" sz="96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None/>
            </a:pPr>
            <a:endParaRPr lang="sk-SK" sz="96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sz="96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sz="9600" baseline="-250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sz="9600" baseline="-250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Font typeface="+mj-lt"/>
              <a:buAutoNum type="arabicParenR" startAt="4"/>
            </a:pPr>
            <a:endParaRPr lang="sk-SK" baseline="-25000" dirty="0" smtClean="0">
              <a:latin typeface="Cambria Math" pitchFamily="18" charset="0"/>
              <a:ea typeface="Cambria Math" pitchFamily="18" charset="0"/>
            </a:endParaRPr>
          </a:p>
          <a:p>
            <a:pPr marL="596646" indent="-514350">
              <a:buNone/>
            </a:pPr>
            <a:r>
              <a:rPr lang="sk-SK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8678" y="5085184"/>
            <a:ext cx="1695450" cy="80010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692696"/>
            <a:ext cx="8820472" cy="5411688"/>
          </a:xfrm>
        </p:spPr>
        <p:txBody>
          <a:bodyPr>
            <a:normAutofit/>
          </a:bodyPr>
          <a:lstStyle/>
          <a:p>
            <a:pPr lvl="8" algn="just">
              <a:buNone/>
            </a:pPr>
            <a:r>
              <a:rPr lang="sk-SK" sz="1800" dirty="0" smtClean="0"/>
              <a:t>   Dva spotrebiče sú zapojené vedľa seba. Odpor prvého je 40</a:t>
            </a:r>
            <a:r>
              <a:rPr lang="el-GR" sz="1800" dirty="0" smtClean="0"/>
              <a:t>Ω</a:t>
            </a:r>
            <a:r>
              <a:rPr lang="sk-SK" sz="1800" dirty="0" smtClean="0"/>
              <a:t> a odpor druhého je 120 </a:t>
            </a:r>
            <a:r>
              <a:rPr lang="el-GR" sz="1800" dirty="0" smtClean="0"/>
              <a:t>Ω</a:t>
            </a:r>
            <a:r>
              <a:rPr lang="sk-SK" sz="1800" dirty="0" smtClean="0"/>
              <a:t>. Napätie zdroja je 24 V. Vypočítaj prúd v obvode, prúd prechádzajúci spotrebičmi, napätie na spotrebičoch a výsledný odpor spotrebičov. 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40 </a:t>
            </a:r>
            <a:r>
              <a:rPr lang="el-GR" sz="2400" b="1" dirty="0" smtClean="0">
                <a:latin typeface="Calibri"/>
                <a:ea typeface="Cambria Math" pitchFamily="18" charset="0"/>
              </a:rPr>
              <a:t>Ω</a:t>
            </a:r>
            <a:r>
              <a:rPr lang="sk-SK" sz="2400" b="1" dirty="0" smtClean="0">
                <a:latin typeface="Calibri"/>
                <a:ea typeface="Cambria Math" pitchFamily="18" charset="0"/>
              </a:rPr>
              <a:t>		</a:t>
            </a:r>
            <a:endParaRPr lang="sk-SK" sz="24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120 </a:t>
            </a:r>
            <a:r>
              <a:rPr lang="el-GR" sz="2400" b="1" dirty="0" smtClean="0">
                <a:latin typeface="Calibri"/>
                <a:ea typeface="Cambria Math" pitchFamily="18" charset="0"/>
              </a:rPr>
              <a:t>Ω</a:t>
            </a:r>
            <a:endParaRPr lang="sk-SK" sz="2400" b="1" dirty="0" smtClean="0">
              <a:latin typeface="Calibri"/>
              <a:ea typeface="Cambria Math" pitchFamily="18" charset="0"/>
            </a:endParaRP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U= 24 V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I 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= ?</a:t>
            </a:r>
          </a:p>
          <a:p>
            <a:pPr>
              <a:buNone/>
            </a:pPr>
            <a:r>
              <a:rPr lang="sk-SK" sz="2400" b="1" dirty="0" smtClean="0">
                <a:latin typeface="Cambria Math" pitchFamily="18" charset="0"/>
                <a:ea typeface="Cambria Math" pitchFamily="18" charset="0"/>
              </a:rPr>
              <a:t>R = ?</a:t>
            </a: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cxnSp>
        <p:nvCxnSpPr>
          <p:cNvPr id="24" name="Rovná spojnica 23"/>
          <p:cNvCxnSpPr/>
          <p:nvPr/>
        </p:nvCxnSpPr>
        <p:spPr>
          <a:xfrm>
            <a:off x="395536" y="5805264"/>
            <a:ext cx="201622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1988840"/>
            <a:ext cx="648072" cy="68908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4572000" y="32129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I = 0,8 A</a:t>
            </a:r>
            <a:endParaRPr lang="sk-SK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4067944" y="378904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U = U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= U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= 24V</a:t>
            </a:r>
          </a:p>
          <a:p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= 24V</a:t>
            </a:r>
            <a:endParaRPr lang="sk-SK" sz="2400" dirty="0"/>
          </a:p>
        </p:txBody>
      </p:sp>
      <p:sp>
        <p:nvSpPr>
          <p:cNvPr id="43" name="BlokTextu 42"/>
          <p:cNvSpPr txBox="1"/>
          <p:nvPr/>
        </p:nvSpPr>
        <p:spPr>
          <a:xfrm>
            <a:off x="5868144" y="1988840"/>
            <a:ext cx="30963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6646" indent="-514350"/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:I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 = R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:R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marL="596646" indent="-514350"/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:R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= 120: 40 = 3:1</a:t>
            </a:r>
          </a:p>
          <a:p>
            <a:pPr marL="596646" indent="-514350"/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:I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 = 3:1</a:t>
            </a:r>
          </a:p>
          <a:p>
            <a:pPr marL="596646" indent="-514350"/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= 0,8 A : 4 =0,2A</a:t>
            </a:r>
          </a:p>
          <a:p>
            <a:pPr marL="596646" indent="-514350"/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sz="2400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= 0,2 A </a:t>
            </a:r>
            <a:r>
              <a:rPr lang="sk-SK" sz="2400" dirty="0" smtClean="0">
                <a:latin typeface="Candara"/>
                <a:ea typeface="Cambria Math" pitchFamily="18" charset="0"/>
              </a:rPr>
              <a:t>· 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sk-SK" sz="2400" dirty="0" smtClean="0">
                <a:latin typeface="Candara"/>
                <a:ea typeface="Cambria Math" pitchFamily="18" charset="0"/>
              </a:rPr>
              <a:t> </a:t>
            </a:r>
            <a:r>
              <a:rPr lang="sk-SK" sz="2400" dirty="0" smtClean="0">
                <a:latin typeface="Cambria Math" pitchFamily="18" charset="0"/>
                <a:ea typeface="Cambria Math" pitchFamily="18" charset="0"/>
              </a:rPr>
              <a:t>= 0,6A</a:t>
            </a:r>
          </a:p>
          <a:p>
            <a:pPr marL="596646" indent="-514350"/>
            <a:r>
              <a:rPr lang="sk-SK" sz="2400" b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  <p:grpSp>
        <p:nvGrpSpPr>
          <p:cNvPr id="44" name="Skupina 43"/>
          <p:cNvGrpSpPr/>
          <p:nvPr/>
        </p:nvGrpSpPr>
        <p:grpSpPr>
          <a:xfrm>
            <a:off x="2699792" y="5589240"/>
            <a:ext cx="936104" cy="45719"/>
            <a:chOff x="3131840" y="3356992"/>
            <a:chExt cx="2016224" cy="72008"/>
          </a:xfrm>
        </p:grpSpPr>
        <p:cxnSp>
          <p:nvCxnSpPr>
            <p:cNvPr id="45" name="Rovná spojnica 44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Rovná spojnica 45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Skupina 29"/>
          <p:cNvGrpSpPr/>
          <p:nvPr/>
        </p:nvGrpSpPr>
        <p:grpSpPr>
          <a:xfrm>
            <a:off x="4211960" y="5013176"/>
            <a:ext cx="936104" cy="45719"/>
            <a:chOff x="3131840" y="3356992"/>
            <a:chExt cx="2016224" cy="72008"/>
          </a:xfrm>
        </p:grpSpPr>
        <p:cxnSp>
          <p:nvCxnSpPr>
            <p:cNvPr id="26" name="Rovná spojnica 25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BlokTextu 49"/>
          <p:cNvSpPr txBox="1"/>
          <p:nvPr/>
        </p:nvSpPr>
        <p:spPr>
          <a:xfrm>
            <a:off x="5796136" y="4077072"/>
            <a:ext cx="3347864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i="1" dirty="0" smtClean="0"/>
              <a:t>Alebo:</a:t>
            </a:r>
          </a:p>
          <a:p>
            <a:endParaRPr lang="sk-SK" b="1" i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i="1" dirty="0" smtClean="0">
              <a:latin typeface="Cambria Math" pitchFamily="18" charset="0"/>
              <a:ea typeface="Cambria Math" pitchFamily="18" charset="0"/>
            </a:endParaRPr>
          </a:p>
          <a:p>
            <a:endParaRPr lang="sk-SK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              </a:t>
            </a:r>
            <a:r>
              <a:rPr lang="sk-SK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k-SK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dirty="0" smtClean="0">
                <a:latin typeface="Cambria Math" pitchFamily="18" charset="0"/>
                <a:ea typeface="Cambria Math" pitchFamily="18" charset="0"/>
              </a:rPr>
              <a:t> =I- I</a:t>
            </a:r>
            <a:r>
              <a:rPr lang="sk-SK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</a:p>
          <a:p>
            <a:r>
              <a:rPr lang="sk-SK" dirty="0" smtClean="0">
                <a:latin typeface="Cambria Math" pitchFamily="18" charset="0"/>
                <a:ea typeface="Cambria Math" pitchFamily="18" charset="0"/>
              </a:rPr>
              <a:t>               I</a:t>
            </a:r>
            <a:r>
              <a:rPr lang="sk-SK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dirty="0" smtClean="0">
                <a:latin typeface="Cambria Math" pitchFamily="18" charset="0"/>
                <a:ea typeface="Cambria Math" pitchFamily="18" charset="0"/>
              </a:rPr>
              <a:t> = 0,8 A-0,6 A</a:t>
            </a:r>
          </a:p>
          <a:p>
            <a:r>
              <a:rPr lang="sk-SK" dirty="0" smtClean="0">
                <a:latin typeface="Cambria Math" pitchFamily="18" charset="0"/>
                <a:ea typeface="Cambria Math" pitchFamily="18" charset="0"/>
              </a:rPr>
              <a:t>               I</a:t>
            </a:r>
            <a:r>
              <a:rPr lang="sk-SK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sk-SK" dirty="0" smtClean="0">
                <a:latin typeface="Cambria Math" pitchFamily="18" charset="0"/>
                <a:ea typeface="Cambria Math" pitchFamily="18" charset="0"/>
              </a:rPr>
              <a:t> = 0,2 A</a:t>
            </a:r>
            <a:endParaRPr lang="sk-SK" baseline="-25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k-SK" b="1" baseline="-25000" dirty="0" smtClean="0">
                <a:latin typeface="Cambria Math" pitchFamily="18" charset="0"/>
                <a:ea typeface="Cambria Math" pitchFamily="18" charset="0"/>
              </a:rPr>
              <a:t>                      </a:t>
            </a:r>
            <a:r>
              <a:rPr lang="sk-SK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k-SK" dirty="0" smtClean="0"/>
              <a:t> </a:t>
            </a:r>
            <a:endParaRPr lang="sk-SK" dirty="0"/>
          </a:p>
        </p:txBody>
      </p:sp>
      <p:grpSp>
        <p:nvGrpSpPr>
          <p:cNvPr id="51" name="Skupina 50"/>
          <p:cNvGrpSpPr/>
          <p:nvPr/>
        </p:nvGrpSpPr>
        <p:grpSpPr>
          <a:xfrm>
            <a:off x="6660232" y="6237312"/>
            <a:ext cx="936104" cy="45719"/>
            <a:chOff x="3131840" y="3356992"/>
            <a:chExt cx="2016224" cy="72008"/>
          </a:xfrm>
        </p:grpSpPr>
        <p:cxnSp>
          <p:nvCxnSpPr>
            <p:cNvPr id="52" name="Rovná spojnica 51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Rovná spojnica 52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Skupina 53"/>
          <p:cNvGrpSpPr/>
          <p:nvPr/>
        </p:nvGrpSpPr>
        <p:grpSpPr>
          <a:xfrm>
            <a:off x="6804248" y="5229200"/>
            <a:ext cx="936104" cy="45719"/>
            <a:chOff x="3131840" y="3356992"/>
            <a:chExt cx="2016224" cy="72008"/>
          </a:xfrm>
        </p:grpSpPr>
        <p:cxnSp>
          <p:nvCxnSpPr>
            <p:cNvPr id="55" name="Rovná spojnica 54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Rovná spojnica 55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Skupina 56"/>
          <p:cNvGrpSpPr/>
          <p:nvPr/>
        </p:nvGrpSpPr>
        <p:grpSpPr>
          <a:xfrm>
            <a:off x="7668344" y="3501008"/>
            <a:ext cx="936104" cy="45719"/>
            <a:chOff x="3131840" y="3356992"/>
            <a:chExt cx="2016224" cy="72008"/>
          </a:xfrm>
        </p:grpSpPr>
        <p:cxnSp>
          <p:nvCxnSpPr>
            <p:cNvPr id="58" name="Rovná spojnica 57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Rovná spojnica 58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Skupina 59"/>
          <p:cNvGrpSpPr/>
          <p:nvPr/>
        </p:nvGrpSpPr>
        <p:grpSpPr>
          <a:xfrm>
            <a:off x="7668344" y="3861048"/>
            <a:ext cx="936104" cy="45719"/>
            <a:chOff x="3131840" y="3356992"/>
            <a:chExt cx="2016224" cy="72008"/>
          </a:xfrm>
        </p:grpSpPr>
        <p:cxnSp>
          <p:nvCxnSpPr>
            <p:cNvPr id="61" name="Rovná spojnica 60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Rovná spojnica 61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Skupina 38"/>
          <p:cNvGrpSpPr/>
          <p:nvPr/>
        </p:nvGrpSpPr>
        <p:grpSpPr>
          <a:xfrm>
            <a:off x="4860032" y="3645024"/>
            <a:ext cx="936104" cy="45719"/>
            <a:chOff x="3131840" y="3356992"/>
            <a:chExt cx="2016224" cy="72008"/>
          </a:xfrm>
        </p:grpSpPr>
        <p:cxnSp>
          <p:nvCxnSpPr>
            <p:cNvPr id="40" name="Rovná spojnica 39"/>
            <p:cNvCxnSpPr/>
            <p:nvPr/>
          </p:nvCxnSpPr>
          <p:spPr>
            <a:xfrm>
              <a:off x="3131840" y="3356992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ovná spojnica 40"/>
            <p:cNvCxnSpPr/>
            <p:nvPr/>
          </p:nvCxnSpPr>
          <p:spPr>
            <a:xfrm>
              <a:off x="3131840" y="3429000"/>
              <a:ext cx="201622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Skupina 63"/>
          <p:cNvGrpSpPr/>
          <p:nvPr/>
        </p:nvGrpSpPr>
        <p:grpSpPr>
          <a:xfrm>
            <a:off x="179512" y="404664"/>
            <a:ext cx="2304256" cy="1401466"/>
            <a:chOff x="1979712" y="908720"/>
            <a:chExt cx="5760640" cy="3452852"/>
          </a:xfrm>
        </p:grpSpPr>
        <p:grpSp>
          <p:nvGrpSpPr>
            <p:cNvPr id="65" name="Skupina 80"/>
            <p:cNvGrpSpPr/>
            <p:nvPr/>
          </p:nvGrpSpPr>
          <p:grpSpPr>
            <a:xfrm>
              <a:off x="2771800" y="1340768"/>
              <a:ext cx="4248472" cy="2961620"/>
              <a:chOff x="2699792" y="1124744"/>
              <a:chExt cx="4248472" cy="2961620"/>
            </a:xfrm>
            <a:noFill/>
          </p:grpSpPr>
          <p:cxnSp>
            <p:nvCxnSpPr>
              <p:cNvPr id="78" name="Rovná spojnica 77"/>
              <p:cNvCxnSpPr/>
              <p:nvPr/>
            </p:nvCxnSpPr>
            <p:spPr>
              <a:xfrm>
                <a:off x="2699792" y="2132856"/>
                <a:ext cx="864096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ovná spojnica 78"/>
              <p:cNvCxnSpPr/>
              <p:nvPr/>
            </p:nvCxnSpPr>
            <p:spPr>
              <a:xfrm>
                <a:off x="3563888" y="1484784"/>
                <a:ext cx="0" cy="1368152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ovná spojnica 79"/>
              <p:cNvCxnSpPr/>
              <p:nvPr/>
            </p:nvCxnSpPr>
            <p:spPr>
              <a:xfrm>
                <a:off x="5796136" y="1484784"/>
                <a:ext cx="0" cy="1368152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Rovná spojnica 80"/>
              <p:cNvCxnSpPr/>
              <p:nvPr/>
            </p:nvCxnSpPr>
            <p:spPr>
              <a:xfrm>
                <a:off x="5796136" y="2132856"/>
                <a:ext cx="1152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Rovná spojnica 81"/>
              <p:cNvCxnSpPr/>
              <p:nvPr/>
            </p:nvCxnSpPr>
            <p:spPr>
              <a:xfrm>
                <a:off x="2699792" y="2132856"/>
                <a:ext cx="0" cy="1944216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Rovná spojnica 82"/>
              <p:cNvCxnSpPr/>
              <p:nvPr/>
            </p:nvCxnSpPr>
            <p:spPr>
              <a:xfrm>
                <a:off x="6948264" y="2132856"/>
                <a:ext cx="0" cy="1944216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Rovná spojnica 83"/>
              <p:cNvCxnSpPr/>
              <p:nvPr/>
            </p:nvCxnSpPr>
            <p:spPr>
              <a:xfrm>
                <a:off x="2699792" y="4077072"/>
                <a:ext cx="1080120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Rovná spojnica 84"/>
              <p:cNvCxnSpPr/>
              <p:nvPr/>
            </p:nvCxnSpPr>
            <p:spPr>
              <a:xfrm>
                <a:off x="4139952" y="4077072"/>
                <a:ext cx="151216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Rovná spojnica 85"/>
              <p:cNvCxnSpPr/>
              <p:nvPr/>
            </p:nvCxnSpPr>
            <p:spPr>
              <a:xfrm>
                <a:off x="6228184" y="4077072"/>
                <a:ext cx="720080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BlokTextu 86"/>
              <p:cNvSpPr txBox="1"/>
              <p:nvPr/>
            </p:nvSpPr>
            <p:spPr>
              <a:xfrm>
                <a:off x="3635896" y="3717032"/>
                <a:ext cx="288032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/>
                  <a:t>+</a:t>
                </a:r>
                <a:endParaRPr lang="sk-SK" dirty="0"/>
              </a:p>
            </p:txBody>
          </p:sp>
          <p:sp>
            <p:nvSpPr>
              <p:cNvPr id="88" name="BlokTextu 87"/>
              <p:cNvSpPr txBox="1"/>
              <p:nvPr/>
            </p:nvSpPr>
            <p:spPr>
              <a:xfrm>
                <a:off x="3995936" y="3717032"/>
                <a:ext cx="288032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/>
                  <a:t>-</a:t>
                </a:r>
                <a:endParaRPr lang="sk-SK" dirty="0"/>
              </a:p>
            </p:txBody>
          </p:sp>
          <p:cxnSp>
            <p:nvCxnSpPr>
              <p:cNvPr id="89" name="Rovná spojnica 88"/>
              <p:cNvCxnSpPr/>
              <p:nvPr/>
            </p:nvCxnSpPr>
            <p:spPr>
              <a:xfrm flipV="1">
                <a:off x="5652120" y="3861048"/>
                <a:ext cx="576064" cy="216024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Rovná spojnica 89"/>
              <p:cNvCxnSpPr/>
              <p:nvPr/>
            </p:nvCxnSpPr>
            <p:spPr>
              <a:xfrm>
                <a:off x="3563888" y="1484784"/>
                <a:ext cx="79208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Rovná spojnica 90"/>
              <p:cNvCxnSpPr/>
              <p:nvPr/>
            </p:nvCxnSpPr>
            <p:spPr>
              <a:xfrm>
                <a:off x="5004048" y="1484784"/>
                <a:ext cx="79208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Rovná spojnica 91"/>
              <p:cNvCxnSpPr/>
              <p:nvPr/>
            </p:nvCxnSpPr>
            <p:spPr>
              <a:xfrm>
                <a:off x="3563888" y="2852936"/>
                <a:ext cx="79208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Rovná spojnica 92"/>
              <p:cNvCxnSpPr/>
              <p:nvPr/>
            </p:nvCxnSpPr>
            <p:spPr>
              <a:xfrm>
                <a:off x="5004048" y="2852936"/>
                <a:ext cx="79208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Ovál 93"/>
              <p:cNvSpPr/>
              <p:nvPr/>
            </p:nvSpPr>
            <p:spPr>
              <a:xfrm>
                <a:off x="4355976" y="1124744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5" name="Ovál 94"/>
              <p:cNvSpPr/>
              <p:nvPr/>
            </p:nvSpPr>
            <p:spPr>
              <a:xfrm>
                <a:off x="4355976" y="2492896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96" name="Rovná spojnica 95"/>
              <p:cNvCxnSpPr>
                <a:stCxn id="94" idx="1"/>
                <a:endCxn id="94" idx="5"/>
              </p:cNvCxnSpPr>
              <p:nvPr/>
            </p:nvCxnSpPr>
            <p:spPr>
              <a:xfrm>
                <a:off x="4450884" y="1219652"/>
                <a:ext cx="458256" cy="458256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Rovná spojnica 96"/>
              <p:cNvCxnSpPr>
                <a:stCxn id="94" idx="7"/>
                <a:endCxn id="94" idx="3"/>
              </p:cNvCxnSpPr>
              <p:nvPr/>
            </p:nvCxnSpPr>
            <p:spPr>
              <a:xfrm flipH="1">
                <a:off x="4450884" y="1219652"/>
                <a:ext cx="458256" cy="458256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Rovná spojnica 97"/>
              <p:cNvCxnSpPr>
                <a:stCxn id="95" idx="1"/>
                <a:endCxn id="95" idx="5"/>
              </p:cNvCxnSpPr>
              <p:nvPr/>
            </p:nvCxnSpPr>
            <p:spPr>
              <a:xfrm>
                <a:off x="4450884" y="2587804"/>
                <a:ext cx="458256" cy="458256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Rovná spojnica 98"/>
              <p:cNvCxnSpPr>
                <a:stCxn id="95" idx="3"/>
                <a:endCxn id="95" idx="7"/>
              </p:cNvCxnSpPr>
              <p:nvPr/>
            </p:nvCxnSpPr>
            <p:spPr>
              <a:xfrm flipV="1">
                <a:off x="4450884" y="2587804"/>
                <a:ext cx="458256" cy="458256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BlokTextu 65"/>
            <p:cNvSpPr txBox="1"/>
            <p:nvPr/>
          </p:nvSpPr>
          <p:spPr>
            <a:xfrm>
              <a:off x="3851920" y="3717032"/>
              <a:ext cx="1008113" cy="64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ln>
                    <a:solidFill>
                      <a:srgbClr val="00B050"/>
                    </a:solidFill>
                  </a:ln>
                  <a:latin typeface="Cambria Math" pitchFamily="18" charset="0"/>
                  <a:ea typeface="Cambria Math" pitchFamily="18" charset="0"/>
                </a:rPr>
                <a:t>U</a:t>
              </a:r>
              <a:endParaRPr lang="sk-SK" sz="1100" b="1" dirty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7" name="BlokTextu 66"/>
            <p:cNvSpPr txBox="1"/>
            <p:nvPr/>
          </p:nvSpPr>
          <p:spPr>
            <a:xfrm>
              <a:off x="7308304" y="2996952"/>
              <a:ext cx="432048" cy="64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rPr>
                <a:t>I</a:t>
              </a:r>
              <a:endParaRPr lang="sk-SK" sz="1100" b="1" dirty="0">
                <a:ln>
                  <a:solidFill>
                    <a:srgbClr val="C00000"/>
                  </a:solidFill>
                </a:ln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8" name="BlokTextu 67"/>
            <p:cNvSpPr txBox="1"/>
            <p:nvPr/>
          </p:nvSpPr>
          <p:spPr>
            <a:xfrm>
              <a:off x="1979712" y="2682812"/>
              <a:ext cx="720080" cy="64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rPr>
                <a:t>I</a:t>
              </a:r>
              <a:endParaRPr lang="sk-SK" sz="1100" b="1" dirty="0">
                <a:ln>
                  <a:solidFill>
                    <a:srgbClr val="C00000"/>
                  </a:solidFill>
                </a:ln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9" name="BlokTextu 68"/>
            <p:cNvSpPr txBox="1"/>
            <p:nvPr/>
          </p:nvSpPr>
          <p:spPr>
            <a:xfrm>
              <a:off x="4499992" y="3392449"/>
              <a:ext cx="1548173" cy="64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ln>
                    <a:solidFill>
                      <a:srgbClr val="00B050"/>
                    </a:solidFill>
                  </a:ln>
                  <a:latin typeface="Cambria Math" pitchFamily="18" charset="0"/>
                  <a:ea typeface="Cambria Math" pitchFamily="18" charset="0"/>
                </a:rPr>
                <a:t>U</a:t>
              </a:r>
              <a:r>
                <a:rPr lang="sk-SK" sz="1100" b="1" baseline="-25000" dirty="0" smtClean="0">
                  <a:ln>
                    <a:solidFill>
                      <a:srgbClr val="00B050"/>
                    </a:solidFill>
                  </a:ln>
                  <a:latin typeface="Cambria Math" pitchFamily="18" charset="0"/>
                  <a:ea typeface="Cambria Math" pitchFamily="18" charset="0"/>
                </a:rPr>
                <a:t>2</a:t>
              </a:r>
              <a:endParaRPr lang="sk-SK" sz="1100" b="1" baseline="-25000" dirty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0" name="BlokTextu 69"/>
            <p:cNvSpPr txBox="1"/>
            <p:nvPr/>
          </p:nvSpPr>
          <p:spPr>
            <a:xfrm>
              <a:off x="4571999" y="908720"/>
              <a:ext cx="1728193" cy="64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ln>
                    <a:solidFill>
                      <a:srgbClr val="00B050"/>
                    </a:solidFill>
                  </a:ln>
                  <a:latin typeface="Cambria Math" pitchFamily="18" charset="0"/>
                  <a:ea typeface="Cambria Math" pitchFamily="18" charset="0"/>
                </a:rPr>
                <a:t>U</a:t>
              </a:r>
              <a:r>
                <a:rPr lang="sk-SK" sz="1100" b="1" baseline="-25000" dirty="0" smtClean="0">
                  <a:ln>
                    <a:solidFill>
                      <a:srgbClr val="00B050"/>
                    </a:solidFill>
                  </a:ln>
                  <a:latin typeface="Cambria Math" pitchFamily="18" charset="0"/>
                  <a:ea typeface="Cambria Math" pitchFamily="18" charset="0"/>
                </a:rPr>
                <a:t>1</a:t>
              </a:r>
              <a:endParaRPr lang="sk-SK" sz="1100" b="1" baseline="-25000" dirty="0">
                <a:ln>
                  <a:solidFill>
                    <a:srgbClr val="00B050"/>
                  </a:solidFill>
                </a:ln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1" name="BlokTextu 70"/>
            <p:cNvSpPr txBox="1"/>
            <p:nvPr/>
          </p:nvSpPr>
          <p:spPr>
            <a:xfrm>
              <a:off x="4860032" y="2505403"/>
              <a:ext cx="900100" cy="64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ln>
                    <a:solidFill>
                      <a:srgbClr val="002060"/>
                    </a:solidFill>
                  </a:ln>
                  <a:latin typeface="Cambria Math" pitchFamily="18" charset="0"/>
                  <a:ea typeface="Cambria Math" pitchFamily="18" charset="0"/>
                </a:rPr>
                <a:t>R</a:t>
              </a:r>
              <a:r>
                <a:rPr lang="sk-SK" sz="1100" b="1" baseline="-25000" dirty="0" smtClean="0">
                  <a:ln>
                    <a:solidFill>
                      <a:srgbClr val="002060"/>
                    </a:solidFill>
                  </a:ln>
                  <a:latin typeface="Cambria Math" pitchFamily="18" charset="0"/>
                  <a:ea typeface="Cambria Math" pitchFamily="18" charset="0"/>
                </a:rPr>
                <a:t>2</a:t>
              </a:r>
              <a:endParaRPr lang="sk-SK" sz="1100" b="1" baseline="-25000" dirty="0">
                <a:ln>
                  <a:solidFill>
                    <a:srgbClr val="002060"/>
                  </a:solidFill>
                </a:ln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2" name="BlokTextu 71"/>
            <p:cNvSpPr txBox="1"/>
            <p:nvPr/>
          </p:nvSpPr>
          <p:spPr>
            <a:xfrm>
              <a:off x="4860032" y="1618357"/>
              <a:ext cx="1800200" cy="64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ln>
                    <a:solidFill>
                      <a:srgbClr val="002060"/>
                    </a:solidFill>
                  </a:ln>
                  <a:latin typeface="Cambria Math" pitchFamily="18" charset="0"/>
                  <a:ea typeface="Cambria Math" pitchFamily="18" charset="0"/>
                </a:rPr>
                <a:t>R</a:t>
              </a:r>
              <a:r>
                <a:rPr lang="sk-SK" sz="1100" b="1" baseline="-25000" dirty="0" smtClean="0">
                  <a:ln>
                    <a:solidFill>
                      <a:srgbClr val="002060"/>
                    </a:solidFill>
                  </a:ln>
                  <a:latin typeface="Cambria Math" pitchFamily="18" charset="0"/>
                  <a:ea typeface="Cambria Math" pitchFamily="18" charset="0"/>
                </a:rPr>
                <a:t>1</a:t>
              </a:r>
              <a:endParaRPr lang="sk-SK" sz="1100" b="1" baseline="-25000" dirty="0">
                <a:ln>
                  <a:solidFill>
                    <a:srgbClr val="002060"/>
                  </a:solidFill>
                </a:ln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73" name="Rovná spojovacia šípka 72"/>
            <p:cNvCxnSpPr/>
            <p:nvPr/>
          </p:nvCxnSpPr>
          <p:spPr>
            <a:xfrm flipV="1">
              <a:off x="2555776" y="2420888"/>
              <a:ext cx="0" cy="12241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ovná spojovacia šípka 73"/>
            <p:cNvCxnSpPr/>
            <p:nvPr/>
          </p:nvCxnSpPr>
          <p:spPr>
            <a:xfrm>
              <a:off x="3779912" y="1772816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ovná spojovacia šípka 74"/>
            <p:cNvCxnSpPr/>
            <p:nvPr/>
          </p:nvCxnSpPr>
          <p:spPr>
            <a:xfrm>
              <a:off x="7164288" y="2492896"/>
              <a:ext cx="0" cy="12961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BlokTextu 75"/>
            <p:cNvSpPr txBox="1"/>
            <p:nvPr/>
          </p:nvSpPr>
          <p:spPr>
            <a:xfrm>
              <a:off x="3923927" y="1844824"/>
              <a:ext cx="1116125" cy="64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sk-SK" sz="1100" b="1" baseline="-25000" dirty="0" smtClean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rPr>
                <a:t>1</a:t>
              </a:r>
              <a:endParaRPr lang="sk-SK" sz="1100" b="1" baseline="-25000" dirty="0">
                <a:ln>
                  <a:solidFill>
                    <a:srgbClr val="C00000"/>
                  </a:solidFill>
                </a:ln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7" name="BlokTextu 76"/>
            <p:cNvSpPr txBox="1"/>
            <p:nvPr/>
          </p:nvSpPr>
          <p:spPr>
            <a:xfrm>
              <a:off x="3779912" y="2636912"/>
              <a:ext cx="1440160" cy="644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b="1" dirty="0" smtClean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sk-SK" sz="1100" b="1" baseline="-25000" dirty="0" smtClean="0">
                  <a:ln>
                    <a:solidFill>
                      <a:srgbClr val="C00000"/>
                    </a:solidFill>
                  </a:ln>
                  <a:latin typeface="Cambria Math" pitchFamily="18" charset="0"/>
                  <a:ea typeface="Cambria Math" pitchFamily="18" charset="0"/>
                </a:rPr>
                <a:t>2</a:t>
              </a:r>
              <a:endParaRPr lang="sk-SK" sz="1100" b="1" baseline="-25000" dirty="0">
                <a:ln>
                  <a:solidFill>
                    <a:srgbClr val="C00000"/>
                  </a:solidFill>
                </a:ln>
                <a:latin typeface="Cambria Math" pitchFamily="18" charset="0"/>
                <a:ea typeface="Cambria Math" pitchFamily="18" charset="0"/>
              </a:endParaRPr>
            </a:p>
          </p:txBody>
        </p:sp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916832"/>
            <a:ext cx="1440160" cy="707447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708920"/>
            <a:ext cx="1656184" cy="618097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356992"/>
            <a:ext cx="1224136" cy="612068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005064"/>
            <a:ext cx="1008112" cy="609556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653136"/>
            <a:ext cx="1224136" cy="640823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5229200"/>
            <a:ext cx="1133475" cy="409575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3486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422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463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636912"/>
            <a:ext cx="1008112" cy="649857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3" y="4221088"/>
            <a:ext cx="864096" cy="631166"/>
          </a:xfrm>
          <a:prstGeom prst="rect">
            <a:avLst/>
          </a:prstGeom>
          <a:noFill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4221088"/>
            <a:ext cx="1080120" cy="585065"/>
          </a:xfrm>
          <a:prstGeom prst="rect">
            <a:avLst/>
          </a:prstGeom>
          <a:noFill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4869161"/>
            <a:ext cx="1152128" cy="348884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BlokTextu 62"/>
          <p:cNvSpPr txBox="1"/>
          <p:nvPr/>
        </p:nvSpPr>
        <p:spPr>
          <a:xfrm>
            <a:off x="251520" y="5842337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Výsledný odpor je 30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</a:t>
            </a:r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</a:t>
            </a:r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spotrebičoch je napätie 24V, prvým spotrebičom prechádza </a:t>
            </a:r>
            <a:r>
              <a:rPr lang="sk-SK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el.prúd</a:t>
            </a:r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0,6A a druhým 0,2A.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8" grpId="0"/>
      <p:bldP spid="42" grpId="0"/>
      <p:bldP spid="43" grpId="0"/>
      <p:bldP spid="50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ĎAKUJEM 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ZA POZORNOSŤ 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algn="ctr">
              <a:buNone/>
            </a:pPr>
            <a:endParaRPr lang="sk-SK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k-SK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898" y="2852936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917</TotalTime>
  <Words>334</Words>
  <Application>Microsoft Office PowerPoint</Application>
  <PresentationFormat>Prezentácia na obrazovke (4:3)</PresentationFormat>
  <Paragraphs>94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 Math</vt:lpstr>
      <vt:lpstr>Candara</vt:lpstr>
      <vt:lpstr>Corbel</vt:lpstr>
      <vt:lpstr>Gill Sans MT</vt:lpstr>
      <vt:lpstr>Verdana</vt:lpstr>
      <vt:lpstr>Wingdings 2</vt:lpstr>
      <vt:lpstr>Slunovrat</vt:lpstr>
      <vt:lpstr>Zapájanie spotrebičov  v elektrickom obvode  vedľa seba</vt:lpstr>
      <vt:lpstr>Schéma zapojenia:</vt:lpstr>
      <vt:lpstr>Zapojenie spotrebičov vedľa seba:</vt:lpstr>
      <vt:lpstr>Príklad</vt:lpstr>
      <vt:lpstr>Prezentácia programu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HP</cp:lastModifiedBy>
  <cp:revision>156</cp:revision>
  <dcterms:created xsi:type="dcterms:W3CDTF">2015-09-07T11:27:53Z</dcterms:created>
  <dcterms:modified xsi:type="dcterms:W3CDTF">2021-03-20T08:08:23Z</dcterms:modified>
</cp:coreProperties>
</file>