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82" r:id="rId25"/>
    <p:sldId id="281" r:id="rId26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0" d="100"/>
          <a:sy n="10" d="100"/>
        </p:scale>
        <p:origin x="23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7D7BD-C765-4810-866E-255F52D58AF4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64898-DB36-4451-9A74-02B847996C0A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510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B1895-079E-43AF-BF2B-FC2FF8593D97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E607C-33C0-4A36-9738-1B5A3A19C81C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4335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853CB-37A6-4F82-A350-BC656C5CE3C2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7CF69-3144-4DDD-80D3-2FEA12D6092E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033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89FA4F-0454-41DA-994D-F5FA6B848FFE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75F8E-3C03-4CE3-894F-3E86C21D9924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1181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E394EA-318F-43B8-ABB7-2996EFD2D9DA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1CFDA-B24C-42F3-A14C-B1FF2DB63F2E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944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B10F-9F84-45FD-9F57-3A56AC1FF1E2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DB088-BBED-4C20-8275-EE8DD5B5D961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4181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C9725-6506-4602-B9F3-1CA00FBBA129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1E4B0-A534-46A1-95FB-B8CEFFDB7C05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3843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0978E-1709-41B0-ACAD-F8E4AF37BECE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CB3CB-3041-401F-B507-CDD40E490F0B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7911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063D6-B15C-4FB0-9991-425E72B6B1E4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8F55B-4947-49DE-AB63-BEE70A859470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0881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E7D71-5E74-4EB6-B010-5EE4578A2A96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C157E-F7D5-440E-9979-8D1B8A7AFF8C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76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E1B9D-0374-45D2-AEF1-4CB2FD3D5DB8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ED8F9-3645-4941-B34C-083855A94779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8153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3CE392-E393-44F5-BC73-B4437539A2EB}" type="datetimeFigureOut">
              <a:rPr lang="sk-SK" smtClean="0"/>
              <a:pPr>
                <a:defRPr/>
              </a:pPr>
              <a:t>17.04.2021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62C017-1A3B-44F7-844D-9F1DE0AE0900}" type="slidenum">
              <a:rPr lang="sk-SK" altLang="sk-SK" smtClean="0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703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7.xml"/><Relationship Id="rId26" Type="http://schemas.openxmlformats.org/officeDocument/2006/relationships/slide" Target="slide9.xml"/><Relationship Id="rId3" Type="http://schemas.openxmlformats.org/officeDocument/2006/relationships/slide" Target="slide19.xml"/><Relationship Id="rId21" Type="http://schemas.openxmlformats.org/officeDocument/2006/relationships/slide" Target="slide2.xml"/><Relationship Id="rId7" Type="http://schemas.openxmlformats.org/officeDocument/2006/relationships/slide" Target="slide22.xml"/><Relationship Id="rId12" Type="http://schemas.openxmlformats.org/officeDocument/2006/relationships/slide" Target="slide13.xml"/><Relationship Id="rId17" Type="http://schemas.openxmlformats.org/officeDocument/2006/relationships/slide" Target="slide15.xml"/><Relationship Id="rId25" Type="http://schemas.openxmlformats.org/officeDocument/2006/relationships/slide" Target="slide7.xml"/><Relationship Id="rId2" Type="http://schemas.openxmlformats.org/officeDocument/2006/relationships/image" Target="../media/image1.jpeg"/><Relationship Id="rId16" Type="http://schemas.openxmlformats.org/officeDocument/2006/relationships/slide" Target="slide16.xml"/><Relationship Id="rId20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slide" Target="slide11.xml"/><Relationship Id="rId24" Type="http://schemas.openxmlformats.org/officeDocument/2006/relationships/slide" Target="slide8.xml"/><Relationship Id="rId5" Type="http://schemas.openxmlformats.org/officeDocument/2006/relationships/slide" Target="slide18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3.jpeg"/><Relationship Id="rId10" Type="http://schemas.openxmlformats.org/officeDocument/2006/relationships/slide" Target="slide25.xml"/><Relationship Id="rId19" Type="http://schemas.openxmlformats.org/officeDocument/2006/relationships/slide" Target="slide3.xml"/><Relationship Id="rId4" Type="http://schemas.openxmlformats.org/officeDocument/2006/relationships/slide" Target="slide21.xml"/><Relationship Id="rId9" Type="http://schemas.openxmlformats.org/officeDocument/2006/relationships/slide" Target="slide23.xml"/><Relationship Id="rId14" Type="http://schemas.openxmlformats.org/officeDocument/2006/relationships/slide" Target="slide12.xml"/><Relationship Id="rId22" Type="http://schemas.openxmlformats.org/officeDocument/2006/relationships/slide" Target="slide4.xml"/><Relationship Id="rId27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18448118-9EAB-4261-882E-1A9AD392E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Obdĺžnik 9">
            <a:hlinkClick r:id="rId3" action="ppaction://hlinksldjump"/>
            <a:extLst>
              <a:ext uri="{FF2B5EF4-FFF2-40B4-BE49-F238E27FC236}">
                <a16:creationId xmlns:a16="http://schemas.microsoft.com/office/drawing/2014/main" id="{AF6E40BE-C364-4CA2-8630-B36BA6C85B60}"/>
              </a:ext>
            </a:extLst>
          </p:cNvPr>
          <p:cNvSpPr/>
          <p:nvPr/>
        </p:nvSpPr>
        <p:spPr>
          <a:xfrm>
            <a:off x="7308304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Obdĺžnik 10">
            <a:hlinkClick r:id="rId4" action="ppaction://hlinksldjump"/>
            <a:extLst>
              <a:ext uri="{FF2B5EF4-FFF2-40B4-BE49-F238E27FC236}">
                <a16:creationId xmlns:a16="http://schemas.microsoft.com/office/drawing/2014/main" id="{E6D48B02-103B-486E-A153-9ED725C86C80}"/>
              </a:ext>
            </a:extLst>
          </p:cNvPr>
          <p:cNvSpPr/>
          <p:nvPr/>
        </p:nvSpPr>
        <p:spPr>
          <a:xfrm>
            <a:off x="7308304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bdĺžnik 13">
            <a:hlinkClick r:id="rId5" action="ppaction://hlinksldjump"/>
            <a:extLst>
              <a:ext uri="{FF2B5EF4-FFF2-40B4-BE49-F238E27FC236}">
                <a16:creationId xmlns:a16="http://schemas.microsoft.com/office/drawing/2014/main" id="{535F318D-1816-4B62-A095-9813650CD3ED}"/>
              </a:ext>
            </a:extLst>
          </p:cNvPr>
          <p:cNvSpPr/>
          <p:nvPr/>
        </p:nvSpPr>
        <p:spPr>
          <a:xfrm>
            <a:off x="6228184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bdĺžnik 19">
            <a:hlinkClick r:id="rId6" action="ppaction://hlinksldjump"/>
            <a:extLst>
              <a:ext uri="{FF2B5EF4-FFF2-40B4-BE49-F238E27FC236}">
                <a16:creationId xmlns:a16="http://schemas.microsoft.com/office/drawing/2014/main" id="{B9DA77BF-5768-415A-B28C-962F3EB8B0FD}"/>
              </a:ext>
            </a:extLst>
          </p:cNvPr>
          <p:cNvSpPr/>
          <p:nvPr/>
        </p:nvSpPr>
        <p:spPr>
          <a:xfrm>
            <a:off x="6228184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Obdĺžnik 20">
            <a:hlinkClick r:id="rId7" action="ppaction://hlinksldjump"/>
            <a:extLst>
              <a:ext uri="{FF2B5EF4-FFF2-40B4-BE49-F238E27FC236}">
                <a16:creationId xmlns:a16="http://schemas.microsoft.com/office/drawing/2014/main" id="{39DA33B6-D778-474B-BA5E-9D93357A9FCE}"/>
              </a:ext>
            </a:extLst>
          </p:cNvPr>
          <p:cNvSpPr/>
          <p:nvPr/>
        </p:nvSpPr>
        <p:spPr>
          <a:xfrm>
            <a:off x="6228184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Obdĺžnik 21">
            <a:hlinkClick r:id="rId8" action="ppaction://hlinksldjump"/>
            <a:extLst>
              <a:ext uri="{FF2B5EF4-FFF2-40B4-BE49-F238E27FC236}">
                <a16:creationId xmlns:a16="http://schemas.microsoft.com/office/drawing/2014/main" id="{69780026-6951-4282-B150-8D644AB1B92B}"/>
              </a:ext>
            </a:extLst>
          </p:cNvPr>
          <p:cNvSpPr/>
          <p:nvPr/>
        </p:nvSpPr>
        <p:spPr>
          <a:xfrm>
            <a:off x="6228184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" name="Obdĺžnik 22">
            <a:hlinkClick r:id="rId9" action="ppaction://hlinksldjump"/>
            <a:extLst>
              <a:ext uri="{FF2B5EF4-FFF2-40B4-BE49-F238E27FC236}">
                <a16:creationId xmlns:a16="http://schemas.microsoft.com/office/drawing/2014/main" id="{ABEA86A7-6F29-40EA-A409-26111FB63E4E}"/>
              </a:ext>
            </a:extLst>
          </p:cNvPr>
          <p:cNvSpPr/>
          <p:nvPr/>
        </p:nvSpPr>
        <p:spPr>
          <a:xfrm>
            <a:off x="7308304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Obdĺžnik 23">
            <a:hlinkClick r:id="rId10" action="ppaction://hlinksldjump"/>
            <a:extLst>
              <a:ext uri="{FF2B5EF4-FFF2-40B4-BE49-F238E27FC236}">
                <a16:creationId xmlns:a16="http://schemas.microsoft.com/office/drawing/2014/main" id="{77317E5A-4E63-499B-990D-535FEC39CFB7}"/>
              </a:ext>
            </a:extLst>
          </p:cNvPr>
          <p:cNvSpPr/>
          <p:nvPr/>
        </p:nvSpPr>
        <p:spPr>
          <a:xfrm>
            <a:off x="7308304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5" name="Obdĺžnik 24">
            <a:hlinkClick r:id="rId11" action="ppaction://hlinksldjump"/>
            <a:extLst>
              <a:ext uri="{FF2B5EF4-FFF2-40B4-BE49-F238E27FC236}">
                <a16:creationId xmlns:a16="http://schemas.microsoft.com/office/drawing/2014/main" id="{6047C07A-8190-426B-8600-6B78D54E8EBC}"/>
              </a:ext>
            </a:extLst>
          </p:cNvPr>
          <p:cNvSpPr/>
          <p:nvPr/>
        </p:nvSpPr>
        <p:spPr>
          <a:xfrm>
            <a:off x="4644008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bdĺžnik 25">
            <a:hlinkClick r:id="rId12" action="ppaction://hlinksldjump"/>
            <a:extLst>
              <a:ext uri="{FF2B5EF4-FFF2-40B4-BE49-F238E27FC236}">
                <a16:creationId xmlns:a16="http://schemas.microsoft.com/office/drawing/2014/main" id="{77AE8266-1A83-49F2-9AA1-DAFB2C8F8A65}"/>
              </a:ext>
            </a:extLst>
          </p:cNvPr>
          <p:cNvSpPr/>
          <p:nvPr/>
        </p:nvSpPr>
        <p:spPr>
          <a:xfrm>
            <a:off x="4644008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Obdĺžnik 26">
            <a:hlinkClick r:id="rId13" action="ppaction://hlinksldjump"/>
            <a:extLst>
              <a:ext uri="{FF2B5EF4-FFF2-40B4-BE49-F238E27FC236}">
                <a16:creationId xmlns:a16="http://schemas.microsoft.com/office/drawing/2014/main" id="{8D18FD09-E0CB-4540-9CD6-BA3CD00456C6}"/>
              </a:ext>
            </a:extLst>
          </p:cNvPr>
          <p:cNvSpPr/>
          <p:nvPr/>
        </p:nvSpPr>
        <p:spPr>
          <a:xfrm>
            <a:off x="3563888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Obdĺžnik 27">
            <a:hlinkClick r:id="rId14" action="ppaction://hlinksldjump"/>
            <a:extLst>
              <a:ext uri="{FF2B5EF4-FFF2-40B4-BE49-F238E27FC236}">
                <a16:creationId xmlns:a16="http://schemas.microsoft.com/office/drawing/2014/main" id="{0D3E4B40-9773-4A0A-A4D4-4FC2B149D54C}"/>
              </a:ext>
            </a:extLst>
          </p:cNvPr>
          <p:cNvSpPr/>
          <p:nvPr/>
        </p:nvSpPr>
        <p:spPr>
          <a:xfrm>
            <a:off x="3563888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Obdĺžnik 28">
            <a:hlinkClick r:id="rId15" action="ppaction://hlinksldjump"/>
            <a:extLst>
              <a:ext uri="{FF2B5EF4-FFF2-40B4-BE49-F238E27FC236}">
                <a16:creationId xmlns:a16="http://schemas.microsoft.com/office/drawing/2014/main" id="{9FB7A108-2A93-470F-B8B8-78822246AA05}"/>
              </a:ext>
            </a:extLst>
          </p:cNvPr>
          <p:cNvSpPr/>
          <p:nvPr/>
        </p:nvSpPr>
        <p:spPr>
          <a:xfrm>
            <a:off x="3563888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" name="Obdĺžnik 29">
            <a:hlinkClick r:id="rId16" action="ppaction://hlinksldjump"/>
            <a:extLst>
              <a:ext uri="{FF2B5EF4-FFF2-40B4-BE49-F238E27FC236}">
                <a16:creationId xmlns:a16="http://schemas.microsoft.com/office/drawing/2014/main" id="{EB0D63D1-54A4-461B-B22E-F4C636D491C2}"/>
              </a:ext>
            </a:extLst>
          </p:cNvPr>
          <p:cNvSpPr/>
          <p:nvPr/>
        </p:nvSpPr>
        <p:spPr>
          <a:xfrm>
            <a:off x="3563888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1" name="Obdĺžnik 30">
            <a:hlinkClick r:id="rId17" action="ppaction://hlinksldjump"/>
            <a:extLst>
              <a:ext uri="{FF2B5EF4-FFF2-40B4-BE49-F238E27FC236}">
                <a16:creationId xmlns:a16="http://schemas.microsoft.com/office/drawing/2014/main" id="{C87C0330-C90B-4D55-B7B3-616D327EAB77}"/>
              </a:ext>
            </a:extLst>
          </p:cNvPr>
          <p:cNvSpPr/>
          <p:nvPr/>
        </p:nvSpPr>
        <p:spPr>
          <a:xfrm>
            <a:off x="4644008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2" name="Obdĺžnik 31">
            <a:hlinkClick r:id="rId18" action="ppaction://hlinksldjump"/>
            <a:extLst>
              <a:ext uri="{FF2B5EF4-FFF2-40B4-BE49-F238E27FC236}">
                <a16:creationId xmlns:a16="http://schemas.microsoft.com/office/drawing/2014/main" id="{B4B569B6-518E-4863-9B71-626049E3474E}"/>
              </a:ext>
            </a:extLst>
          </p:cNvPr>
          <p:cNvSpPr/>
          <p:nvPr/>
        </p:nvSpPr>
        <p:spPr>
          <a:xfrm>
            <a:off x="4644008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3" name="Obdĺžnik 32">
            <a:hlinkClick r:id="rId19" action="ppaction://hlinksldjump"/>
            <a:extLst>
              <a:ext uri="{FF2B5EF4-FFF2-40B4-BE49-F238E27FC236}">
                <a16:creationId xmlns:a16="http://schemas.microsoft.com/office/drawing/2014/main" id="{022932B5-4CA7-4C93-A03A-129010D4C963}"/>
              </a:ext>
            </a:extLst>
          </p:cNvPr>
          <p:cNvSpPr/>
          <p:nvPr/>
        </p:nvSpPr>
        <p:spPr>
          <a:xfrm>
            <a:off x="1979712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Obdĺžnik 33">
            <a:hlinkClick r:id="rId20" action="ppaction://hlinksldjump"/>
            <a:extLst>
              <a:ext uri="{FF2B5EF4-FFF2-40B4-BE49-F238E27FC236}">
                <a16:creationId xmlns:a16="http://schemas.microsoft.com/office/drawing/2014/main" id="{949647EF-8BFC-460D-9CC9-04EF4196019E}"/>
              </a:ext>
            </a:extLst>
          </p:cNvPr>
          <p:cNvSpPr/>
          <p:nvPr/>
        </p:nvSpPr>
        <p:spPr>
          <a:xfrm>
            <a:off x="1979712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Obdĺžnik 34">
            <a:hlinkClick r:id="rId21" action="ppaction://hlinksldjump"/>
            <a:extLst>
              <a:ext uri="{FF2B5EF4-FFF2-40B4-BE49-F238E27FC236}">
                <a16:creationId xmlns:a16="http://schemas.microsoft.com/office/drawing/2014/main" id="{07666D18-0CA5-40CF-A23B-07A563736721}"/>
              </a:ext>
            </a:extLst>
          </p:cNvPr>
          <p:cNvSpPr/>
          <p:nvPr/>
        </p:nvSpPr>
        <p:spPr>
          <a:xfrm>
            <a:off x="899592" y="3284984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Obdĺžnik 35">
            <a:hlinkClick r:id="rId22" action="ppaction://hlinksldjump"/>
            <a:extLst>
              <a:ext uri="{FF2B5EF4-FFF2-40B4-BE49-F238E27FC236}">
                <a16:creationId xmlns:a16="http://schemas.microsoft.com/office/drawing/2014/main" id="{0FAF50FC-1B98-4C0F-96F6-EC3C23913D1E}"/>
              </a:ext>
            </a:extLst>
          </p:cNvPr>
          <p:cNvSpPr/>
          <p:nvPr/>
        </p:nvSpPr>
        <p:spPr>
          <a:xfrm>
            <a:off x="899592" y="4077072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Obdĺžnik 36">
            <a:hlinkClick r:id="rId23" action="ppaction://hlinksldjump"/>
            <a:extLst>
              <a:ext uri="{FF2B5EF4-FFF2-40B4-BE49-F238E27FC236}">
                <a16:creationId xmlns:a16="http://schemas.microsoft.com/office/drawing/2014/main" id="{E906574D-1F7E-453E-9A04-F8EC4E91A1AF}"/>
              </a:ext>
            </a:extLst>
          </p:cNvPr>
          <p:cNvSpPr/>
          <p:nvPr/>
        </p:nvSpPr>
        <p:spPr>
          <a:xfrm>
            <a:off x="899592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" name="Obdĺžnik 37">
            <a:hlinkClick r:id="rId24" action="ppaction://hlinksldjump"/>
            <a:extLst>
              <a:ext uri="{FF2B5EF4-FFF2-40B4-BE49-F238E27FC236}">
                <a16:creationId xmlns:a16="http://schemas.microsoft.com/office/drawing/2014/main" id="{EB453FED-887E-4178-9106-B1B40048FCA9}"/>
              </a:ext>
            </a:extLst>
          </p:cNvPr>
          <p:cNvSpPr/>
          <p:nvPr/>
        </p:nvSpPr>
        <p:spPr>
          <a:xfrm>
            <a:off x="899592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9" name="Obdĺžnik 38">
            <a:hlinkClick r:id="rId25" action="ppaction://hlinksldjump"/>
            <a:extLst>
              <a:ext uri="{FF2B5EF4-FFF2-40B4-BE49-F238E27FC236}">
                <a16:creationId xmlns:a16="http://schemas.microsoft.com/office/drawing/2014/main" id="{386D0F1B-2B4B-4224-BC25-7C4ABC9CF02D}"/>
              </a:ext>
            </a:extLst>
          </p:cNvPr>
          <p:cNvSpPr/>
          <p:nvPr/>
        </p:nvSpPr>
        <p:spPr>
          <a:xfrm>
            <a:off x="1979712" y="4869160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0" name="Obdĺžnik 39">
            <a:hlinkClick r:id="rId26" action="ppaction://hlinksldjump"/>
            <a:extLst>
              <a:ext uri="{FF2B5EF4-FFF2-40B4-BE49-F238E27FC236}">
                <a16:creationId xmlns:a16="http://schemas.microsoft.com/office/drawing/2014/main" id="{BF79A65F-1DDB-4E55-BCEE-EDFBA97F25C9}"/>
              </a:ext>
            </a:extLst>
          </p:cNvPr>
          <p:cNvSpPr/>
          <p:nvPr/>
        </p:nvSpPr>
        <p:spPr>
          <a:xfrm>
            <a:off x="1979712" y="5661248"/>
            <a:ext cx="936104" cy="648072"/>
          </a:xfrm>
          <a:prstGeom prst="rect">
            <a:avLst/>
          </a:prstGeom>
          <a:solidFill>
            <a:schemeClr val="accent1">
              <a:lumMod val="60000"/>
              <a:lumOff val="40000"/>
              <a:tint val="66000"/>
              <a:satMod val="1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2" name="Obdĺžnik 41">
            <a:extLst>
              <a:ext uri="{FF2B5EF4-FFF2-40B4-BE49-F238E27FC236}">
                <a16:creationId xmlns:a16="http://schemas.microsoft.com/office/drawing/2014/main" id="{F0CD5004-D31B-4A02-B269-836C82E9A989}"/>
              </a:ext>
            </a:extLst>
          </p:cNvPr>
          <p:cNvSpPr/>
          <p:nvPr/>
        </p:nvSpPr>
        <p:spPr>
          <a:xfrm>
            <a:off x="6227763" y="2154238"/>
            <a:ext cx="2016125" cy="914400"/>
          </a:xfrm>
          <a:prstGeom prst="rect">
            <a:avLst/>
          </a:prstGeom>
          <a:blipFill>
            <a:blip r:embed="rId27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JV ÁZIA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bdĺžnik 42">
            <a:extLst>
              <a:ext uri="{FF2B5EF4-FFF2-40B4-BE49-F238E27FC236}">
                <a16:creationId xmlns:a16="http://schemas.microsoft.com/office/drawing/2014/main" id="{292CDDD5-C8F1-447F-A2DF-28CDE98152C9}"/>
              </a:ext>
            </a:extLst>
          </p:cNvPr>
          <p:cNvSpPr/>
          <p:nvPr/>
        </p:nvSpPr>
        <p:spPr>
          <a:xfrm>
            <a:off x="3563938" y="2154238"/>
            <a:ext cx="2016125" cy="914400"/>
          </a:xfrm>
          <a:prstGeom prst="rect">
            <a:avLst/>
          </a:prstGeom>
          <a:blipFill>
            <a:blip r:embed="rId27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JV ÁZIA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" name="Obdĺžnik 43">
            <a:extLst>
              <a:ext uri="{FF2B5EF4-FFF2-40B4-BE49-F238E27FC236}">
                <a16:creationId xmlns:a16="http://schemas.microsoft.com/office/drawing/2014/main" id="{82137F4A-ADD9-47EF-A394-1A86A52EF17D}"/>
              </a:ext>
            </a:extLst>
          </p:cNvPr>
          <p:cNvSpPr/>
          <p:nvPr/>
        </p:nvSpPr>
        <p:spPr>
          <a:xfrm>
            <a:off x="900113" y="2154238"/>
            <a:ext cx="2016125" cy="914400"/>
          </a:xfrm>
          <a:prstGeom prst="rect">
            <a:avLst/>
          </a:prstGeom>
          <a:blipFill>
            <a:blip r:embed="rId27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JV ÁZIA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5" name="Obdĺžnik 44">
            <a:extLst>
              <a:ext uri="{FF2B5EF4-FFF2-40B4-BE49-F238E27FC236}">
                <a16:creationId xmlns:a16="http://schemas.microsoft.com/office/drawing/2014/main" id="{4FC04CEB-901B-473C-8C79-FC4D55BE01C6}"/>
              </a:ext>
            </a:extLst>
          </p:cNvPr>
          <p:cNvSpPr/>
          <p:nvPr/>
        </p:nvSpPr>
        <p:spPr>
          <a:xfrm>
            <a:off x="900113" y="908050"/>
            <a:ext cx="7343775" cy="914400"/>
          </a:xfrm>
          <a:prstGeom prst="rect">
            <a:avLst/>
          </a:prstGeom>
          <a:blipFill>
            <a:blip r:embed="rId28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JUHOVÝCHODNÁ  ÁZIA</a:t>
            </a:r>
            <a:r>
              <a:rPr lang="sk-SK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AA1874AE-8721-44C1-960E-518175D79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113425DC-1B0E-471A-9B7F-D2D9D6B32CE0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Obyvateľstvo JV Ázie je rôzneho vierovyznania. Ktoré náboženstvá sú tu najviac rozšírené?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26619901-5290-4D39-90F2-C292973821E7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islam,budhizmus,kresťanstvo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6E17F530-96F1-4538-AC0E-4C133B2B4254}"/>
              </a:ext>
            </a:extLst>
          </p:cNvPr>
          <p:cNvSpPr/>
          <p:nvPr/>
        </p:nvSpPr>
        <p:spPr>
          <a:xfrm>
            <a:off x="3612442" y="288980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5733E97-E569-49B0-B7D3-FFE406C87D26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4D60477E-8917-4409-AAFE-4BB2D42D0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74BC1A6B-2AB3-41DF-A817-BF8870CCE8D7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Vymenuj veľké mestá JV Ázie (5)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906320D2-1AC7-471C-8A91-45C696D0213B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Jakarta, Manila, Bangkok, Kuala Lumpur, Singapur, Hanoj, </a:t>
            </a:r>
            <a:r>
              <a:rPr lang="sk-SK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Hočiminovo</a:t>
            </a: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mesto...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115CCF1A-12FC-4740-A8F2-3D6BF1D50142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DC49265-B60C-4D48-B4B7-EF6262B8A47C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5284F0BB-ECEA-486C-8C94-4EA51FEFC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4" y="-4128"/>
            <a:ext cx="9144000" cy="68580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0D9CC085-FEBC-424D-A478-272BB777BEB0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ktorom ostrove leží hlavné mesto Indonézie?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5C70228E-7616-4F21-8AF3-C6496FA83FFF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ostrove Jáva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C37ECBC9-E045-4868-8180-21B817D00249}"/>
              </a:ext>
            </a:extLst>
          </p:cNvPr>
          <p:cNvSpPr/>
          <p:nvPr/>
        </p:nvSpPr>
        <p:spPr>
          <a:xfrm>
            <a:off x="3612442" y="279339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C65C42F-41AA-41E7-8AEB-60B4851E623D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E2FD3732-9DE3-4099-AF3C-62209C734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186D8EA2-E2A4-4DC2-BB14-D5AF4EA2654E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Čím (akými činnosťami) sa  živí väčšina obyvateľov JV Ázie?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DC6E88EE-1E67-4316-914F-B746C7B4DF15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oľnohospodárstvom a rybolovom</a:t>
            </a:r>
            <a:endParaRPr lang="sk-SK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EB870972-CCF1-4497-9B14-616072929B7D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2E4A460-5AED-4726-9F7F-049F4807FC76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DA086E13-232C-4DD7-80EA-E6BE9FB8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CA6D2551-F92B-41B5-8373-4453B2936C44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Aké sú hlavné mestá štátov: Thajsko, Malajzia, Indonézia a Vietnam?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EA8AF7CD-152F-4D89-975F-35AF4858DF5D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Bangkok, Kuala Lumpur, Jakarta, Hanoj </a:t>
            </a:r>
            <a:endParaRPr lang="sk-SK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C30685BF-B214-4C88-8CCF-E189465D8C40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13C63D0-1A96-449E-82CA-B96E20D37F70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94527C9B-005D-42BF-9AF9-E19081CF5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8529FBA6-CAD2-4AE5-A5E5-28F9AC0AC53A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Ktorý zo štátov JV Ázie leží aj v pevninskej aj ostrovnej časti?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EDB47210-F034-4ADB-B52F-2F3BC727E342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Malajzia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F67F9A31-AD00-4CBB-9C94-21B24437DECD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2E4BB5F-7B84-4CD3-AD94-9F61C1D9E27B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852C767A-F710-4DBA-AE4D-F8FE2B72B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AB35B51B-787E-4576-9C55-8BA990C5214D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 častých zemetraseniach v regióne môžu vzniknúť ničivé vlny.....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A1AE9503-F1FC-4337-AC7C-861F8E7E0B48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tsunami</a:t>
            </a:r>
            <a:endParaRPr lang="sk-SK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F57274B8-10CA-4C12-9BE9-B6D0283FF2F9}"/>
              </a:ext>
            </a:extLst>
          </p:cNvPr>
          <p:cNvSpPr/>
          <p:nvPr/>
        </p:nvSpPr>
        <p:spPr>
          <a:xfrm>
            <a:off x="3612442" y="2831386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F83A5FA-0CF0-4003-82EA-E0F468ACE353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B6933FED-D085-46B9-A9F1-137501A06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7371D041-545B-4EB6-924E-A86E82434551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Jediný vnútrozemský štát regiónu JZ Ázie je...</a:t>
            </a: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0F907245-BB99-4203-ACD8-C0470F19E374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Laos</a:t>
            </a:r>
            <a:endParaRPr lang="sk-SK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A3357301-1C24-43DB-A36C-7D11FB63F6AC}"/>
              </a:ext>
            </a:extLst>
          </p:cNvPr>
          <p:cNvSpPr/>
          <p:nvPr/>
        </p:nvSpPr>
        <p:spPr>
          <a:xfrm>
            <a:off x="3612442" y="2492896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EF42FCF-11BA-4198-97FA-F3AEDBD3FB36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BEFCF2EC-BD7C-433D-AC16-338BC705C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170CA660-9458-48B5-9A82-290F7FA7F7F6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Ktoré štáty alebo časti ktorých štátov ležia na ostrove Borneo (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alimantan)?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A7A0F2E9-B03D-4125-A21A-BF34072EF9A5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Brunej, Malajzia, Indonézia</a:t>
            </a:r>
            <a:endParaRPr lang="sk-SK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619B17CE-6CF0-4F6E-9F80-CFA232AAFB26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80CBE62-0DEE-4230-8265-06F74B3EB806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84CB8E5E-1E56-4EE9-8DAA-6DF8D259A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3A198A92-565B-419B-ABD4-E31600DDBEB8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Uveď aspoň 3 plodiny, ktoré sa pestujú v JV Ázii</a:t>
            </a:r>
            <a:r>
              <a:rPr lang="sk-SK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A72E3FDF-AFFA-498C-A8C2-3D8C466FA1DE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yža, palma olejná, tropické ovocie </a:t>
            </a:r>
            <a:endParaRPr lang="sk-SK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838ED01F-150B-478C-8D97-A5A4AF945AE7}"/>
              </a:ext>
            </a:extLst>
          </p:cNvPr>
          <p:cNvSpPr/>
          <p:nvPr/>
        </p:nvSpPr>
        <p:spPr>
          <a:xfrm>
            <a:off x="3612442" y="2867957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77A16F3-84B8-4FE1-82DC-5B295316A44B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BB609ABA-8A82-4DB0-AE6F-9EAFA3865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770"/>
            <a:ext cx="9144000" cy="68580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EEAF4C43-759C-4F3F-B7EB-86A23B2A932E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Koľko štátov tvorí JV Áziu?</a:t>
            </a:r>
            <a:endParaRPr lang="sk-SK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F4012374-BA95-4427-AE97-E79440BC47BB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jedenásť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DBDBE2EF-24EB-4F42-AEAB-9DE52438EB85}"/>
              </a:ext>
            </a:extLst>
          </p:cNvPr>
          <p:cNvSpPr/>
          <p:nvPr/>
        </p:nvSpPr>
        <p:spPr>
          <a:xfrm>
            <a:off x="3935970" y="2636838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CFB4761-5306-4A27-8B66-D25C93FFABA3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1CBCD098-760A-4A2B-8417-AE9AF3972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A6B65777-9F9A-4203-90B7-B0782A1D7608}"/>
              </a:ext>
            </a:extLst>
          </p:cNvPr>
          <p:cNvSpPr/>
          <p:nvPr/>
        </p:nvSpPr>
        <p:spPr>
          <a:xfrm>
            <a:off x="428625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JV Ázii sú veľké zásoby nerastných surovín, ale mnohé sa nevyužívajú. Brunej a Indonézia ťažia a vyvážajú...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DF86E126-7D5F-4E31-A46C-444E3CD31C5C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opu</a:t>
            </a: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8342A30F-3CC5-4B01-9DA3-22B738BE0E45}"/>
              </a:ext>
            </a:extLst>
          </p:cNvPr>
          <p:cNvSpPr/>
          <p:nvPr/>
        </p:nvSpPr>
        <p:spPr>
          <a:xfrm>
            <a:off x="3612442" y="2636838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ACED873-0527-4AD3-90DA-8AECE46587B6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B4B52809-B5B4-409A-9566-1528AC6CB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790D4E2D-7C38-4305-BFB7-4120DB4FF99A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Uveď príklady štátov, ktoré rýchlo rozvíjajú svoj priemysel, tzv. ázijské tigre.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F95817DB-0C44-43F7-8BFD-9F59AC5C44CE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Thajsko, Malajzia, Singapur, Filipíny, Indonézia</a:t>
            </a:r>
            <a:endParaRPr lang="sk-SK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A0A24D4B-9B38-494F-8577-272C2C4F5A95}"/>
              </a:ext>
            </a:extLst>
          </p:cNvPr>
          <p:cNvSpPr/>
          <p:nvPr/>
        </p:nvSpPr>
        <p:spPr>
          <a:xfrm>
            <a:off x="3612442" y="2846071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BF0CDB9-0C5B-4896-B2A4-AB13FE606EB3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726D5F0D-09D2-4FA8-9695-072D9C67F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D1E7933D-1E62-40DA-BD29-A79DB79E32C9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Správne poskladaj písmenká. Dostaneš názov významného svetového prístavu.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RUPASING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48DE4A86-D4E8-40E8-9CDB-A1D4674659CF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Singapur</a:t>
            </a:r>
            <a:endParaRPr lang="sk-SK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CFC416FE-367F-483E-84CC-2A9912EE2741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48AC386-DF10-4025-90DB-A66FC34CABF2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A239D1C6-D72C-40ED-82DE-AB0CC6A11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" y="-1"/>
            <a:ext cx="9144000" cy="68580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661D602A-4853-4820-A39C-BCD85210A016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Správne poskladaj písmenká. Dostaneš názov najväčšieho a najľudnatejšieho štátu JV Ázie.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ODIZÉNIAN</a:t>
            </a:r>
            <a:endParaRPr lang="sk-SK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DFBFC7CE-ACDA-4CC5-BB09-D4B392EB7D06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Indonézia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03A380F5-40CB-4D34-AF65-120090A88945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662BC9A-BDA0-4C62-AAC6-9FEEAAFE6CB4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5ECCA005-4D85-4E73-ABAD-16C37090E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DAC6FDD7-3E7E-4564-82B3-430A67F24136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Správne poskladaj písmenká. Dostaneš názvy najväčších miest JV Ázie.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TAJRAKA                    LIMANA       </a:t>
            </a:r>
            <a:endParaRPr lang="sk-SK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A6EF6BB7-809C-4988-9822-92A0CBD1CA18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Jakarta, Manila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548107DD-49D5-4DDB-9357-A06F738766A9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3F8925C-5E9F-4676-84E1-09741943ECB2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00BA862C-BA58-4551-97D5-9DD6B026E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68BE47C3-0A05-4B1B-AE7D-2E9D1D818FA1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r.2005 bol hlavným mestom Mjanmarska Rangún. Aké je jeho súčasné hlavné mesto?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C67D8121-D2DF-4041-8880-0CE5B073F50A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Nepjito</a:t>
            </a:r>
            <a:endParaRPr lang="sk-SK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5226F04C-FFBC-473D-A9B6-7743B59673CC}"/>
              </a:ext>
            </a:extLst>
          </p:cNvPr>
          <p:cNvSpPr/>
          <p:nvPr/>
        </p:nvSpPr>
        <p:spPr>
          <a:xfrm>
            <a:off x="3612442" y="2867957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4265A8C-9E65-4C57-A90A-51E006DE2915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2E906996-0ED0-4FD6-A9BD-07CCE59F0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BF35C756-5173-42FC-9A6C-C40625BE3EEC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Ktoré polostrovy tvoria pevninskú časť JV Ázie?</a:t>
            </a:r>
            <a:endParaRPr lang="sk-SK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9017EE52-1917-42CA-9EC1-4DDA96C2846F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Zadná India a Malajský polostrov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E140E2BB-3C2F-441B-9D3C-C867FE992C67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18C436F-5EC4-442C-A4FA-B3AE64945907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E09DFB75-F9FA-4143-AA75-A03C624B6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" y="-47784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53907CCC-A968-4D95-A5E2-AD274988F2F5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Vymenuj štáty pevninskej a ostrovnej časti JV Ázie .</a:t>
            </a:r>
            <a:endParaRPr lang="sk-SK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80257C9F-03BF-4824-A705-3030E31D13F5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Mjanmarsko, Thajsko, Laos, Vietnam, Kambodža, Malajzia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Malajzia, Indonézia, Singapur, Filipíny, Brunej, Východný Timor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DE6DB2AE-27BB-4583-A645-457D49B14573}"/>
              </a:ext>
            </a:extLst>
          </p:cNvPr>
          <p:cNvSpPr/>
          <p:nvPr/>
        </p:nvSpPr>
        <p:spPr>
          <a:xfrm>
            <a:off x="3541005" y="2636838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5F7F52D-D3BD-4B2C-BB88-5E08915F2A4E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55AC1FE4-C6B6-4BA2-A9E3-3063A5BBD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BA648A90-0F60-4478-AF19-4FE79CE2708B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Ktorý je rozlohou najväčší štát JV Ázie?</a:t>
            </a:r>
            <a:endParaRPr lang="sk-SK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A5F6B4A6-E20C-40BF-B76F-F623FE6D0FF3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Indonézia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C414891D-94E3-422E-95FA-70CF56B8B0F0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CF76000-C566-4948-A4FF-0AAC5E9D8DAC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5A5C9778-FFE4-497E-978E-87128C184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1AF13305-1F9B-49F5-9C5A-D021A3AFBB30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Akého pôvodu sú mnohé ostrovy JV Ázie? </a:t>
            </a:r>
            <a:endParaRPr lang="sk-SK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5DEDBA82-B2F2-40C2-9585-7C0062DF0FC8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sopečného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F14D3C46-FBB9-471C-80DC-6243E38C7B53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9A43192-D890-46DC-8BD0-318FC44D666D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4567589A-F030-4977-BC93-63D5043C1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53" y="150808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18C8FAA0-568B-4515-899D-5916D43889C4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Najdôležitejšou riekou oblasti je...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498D0301-B523-47C8-A467-147D66EDA734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Mekong</a:t>
            </a:r>
            <a:endParaRPr lang="sk-SK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A4E55608-98CD-4CCC-911B-177418BB1A0D}"/>
              </a:ext>
            </a:extLst>
          </p:cNvPr>
          <p:cNvSpPr/>
          <p:nvPr/>
        </p:nvSpPr>
        <p:spPr>
          <a:xfrm>
            <a:off x="3635896" y="2708920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E09A700-BED9-4E9D-8AAF-F00DAD5758DC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FDE91194-F53C-4328-B945-B5931E754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49BAAB74-21A9-49EA-BBB4-A41190E8C730}"/>
              </a:ext>
            </a:extLst>
          </p:cNvPr>
          <p:cNvSpPr/>
          <p:nvPr/>
        </p:nvSpPr>
        <p:spPr>
          <a:xfrm>
            <a:off x="468313" y="549275"/>
            <a:ext cx="8064500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Ktorý typ krajiny je rozšírený na ostrovoch JV Ázie?</a:t>
            </a:r>
            <a:endParaRPr lang="sk-SK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054A292A-FFC2-48BA-A19A-D0C8C2D45A70}"/>
              </a:ext>
            </a:extLst>
          </p:cNvPr>
          <p:cNvSpPr/>
          <p:nvPr/>
        </p:nvSpPr>
        <p:spPr>
          <a:xfrm>
            <a:off x="468313" y="2852738"/>
            <a:ext cx="8064500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ažďový les</a:t>
            </a:r>
            <a:endParaRPr lang="sk-SK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F959A4A9-7A4B-44FD-86D8-646A43F47EEE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C07E5C0-C6DD-489F-BCFA-2363B6C4E158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80E13B26-2A04-49C8-B0EE-3F5049A29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1" name="Obdĺžnik 40">
            <a:extLst>
              <a:ext uri="{FF2B5EF4-FFF2-40B4-BE49-F238E27FC236}">
                <a16:creationId xmlns:a16="http://schemas.microsoft.com/office/drawing/2014/main" id="{863529B4-57BD-45DB-8F56-E2751FF49AA3}"/>
              </a:ext>
            </a:extLst>
          </p:cNvPr>
          <p:cNvSpPr/>
          <p:nvPr/>
        </p:nvSpPr>
        <p:spPr>
          <a:xfrm>
            <a:off x="395288" y="549275"/>
            <a:ext cx="8353425" cy="20875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Štáty JV Ázie boli v minulosti kolóniami európskych štátov. Boj o nezávislosť sprevádzali občianske vojny. V ktorom štáte JV Ázie bol najväčší vojnový konflikt?</a:t>
            </a:r>
            <a:endParaRPr lang="sk-SK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99F89F55-C83C-4A08-B570-52DA3B54232A}"/>
              </a:ext>
            </a:extLst>
          </p:cNvPr>
          <p:cNvSpPr/>
          <p:nvPr/>
        </p:nvSpPr>
        <p:spPr>
          <a:xfrm>
            <a:off x="395288" y="2852738"/>
            <a:ext cx="8353425" cy="208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Vietname</a:t>
            </a:r>
            <a:endParaRPr lang="sk-SK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dĺžnik 47">
            <a:extLst>
              <a:ext uri="{FF2B5EF4-FFF2-40B4-BE49-F238E27FC236}">
                <a16:creationId xmlns:a16="http://schemas.microsoft.com/office/drawing/2014/main" id="{98B121C5-ACAF-49ED-BC23-6753623A1879}"/>
              </a:ext>
            </a:extLst>
          </p:cNvPr>
          <p:cNvSpPr/>
          <p:nvPr/>
        </p:nvSpPr>
        <p:spPr>
          <a:xfrm>
            <a:off x="3612443" y="2967335"/>
            <a:ext cx="1919115" cy="317009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</a:t>
            </a:r>
            <a:endParaRPr lang="sk-SK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lačidlo akcie: Domov 4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E312C20-478F-43C3-AA17-098AECCB218D}"/>
              </a:ext>
            </a:extLst>
          </p:cNvPr>
          <p:cNvSpPr/>
          <p:nvPr/>
        </p:nvSpPr>
        <p:spPr>
          <a:xfrm>
            <a:off x="7740650" y="5516563"/>
            <a:ext cx="1041400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441</Words>
  <Application>Microsoft Office PowerPoint</Application>
  <PresentationFormat>Prezentácia na obrazovke (4:3)</PresentationFormat>
  <Paragraphs>110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56</cp:revision>
  <dcterms:created xsi:type="dcterms:W3CDTF">2012-05-29T17:19:45Z</dcterms:created>
  <dcterms:modified xsi:type="dcterms:W3CDTF">2021-04-17T06:42:57Z</dcterms:modified>
</cp:coreProperties>
</file>