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2" r:id="rId5"/>
    <p:sldId id="273" r:id="rId6"/>
    <p:sldId id="264" r:id="rId7"/>
    <p:sldId id="274" r:id="rId8"/>
    <p:sldId id="276" r:id="rId9"/>
    <p:sldId id="277" r:id="rId10"/>
    <p:sldId id="282" r:id="rId11"/>
    <p:sldId id="284" r:id="rId12"/>
    <p:sldId id="278" r:id="rId13"/>
    <p:sldId id="275" r:id="rId14"/>
    <p:sldId id="267" r:id="rId15"/>
    <p:sldId id="279" r:id="rId16"/>
    <p:sldId id="266" r:id="rId17"/>
    <p:sldId id="280" r:id="rId18"/>
    <p:sldId id="281" r:id="rId19"/>
    <p:sldId id="269" r:id="rId20"/>
    <p:sldId id="268" r:id="rId21"/>
    <p:sldId id="270" r:id="rId22"/>
    <p:sldId id="265" r:id="rId23"/>
    <p:sldId id="283" r:id="rId24"/>
    <p:sldId id="263" r:id="rId2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9" autoAdjust="0"/>
    <p:restoredTop sz="86376" autoAdjust="0"/>
  </p:normalViewPr>
  <p:slideViewPr>
    <p:cSldViewPr>
      <p:cViewPr varScale="1">
        <p:scale>
          <a:sx n="38" d="100"/>
          <a:sy n="38" d="100"/>
        </p:scale>
        <p:origin x="66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5A0E7-72A1-48A8-8CE7-BD62E41863DA}" type="datetimeFigureOut">
              <a:rPr lang="sk-SK" smtClean="0"/>
              <a:pPr/>
              <a:t>19.02.2021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5FBFF-CDFC-4A2D-87F7-7BBBCFFD9A3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5A0E7-72A1-48A8-8CE7-BD62E41863DA}" type="datetimeFigureOut">
              <a:rPr lang="sk-SK" smtClean="0"/>
              <a:pPr/>
              <a:t>19.02.2021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5FBFF-CDFC-4A2D-87F7-7BBBCFFD9A3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5A0E7-72A1-48A8-8CE7-BD62E41863DA}" type="datetimeFigureOut">
              <a:rPr lang="sk-SK" smtClean="0"/>
              <a:pPr/>
              <a:t>19.02.2021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5FBFF-CDFC-4A2D-87F7-7BBBCFFD9A3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5A0E7-72A1-48A8-8CE7-BD62E41863DA}" type="datetimeFigureOut">
              <a:rPr lang="sk-SK" smtClean="0"/>
              <a:pPr/>
              <a:t>19.02.2021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5FBFF-CDFC-4A2D-87F7-7BBBCFFD9A3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5A0E7-72A1-48A8-8CE7-BD62E41863DA}" type="datetimeFigureOut">
              <a:rPr lang="sk-SK" smtClean="0"/>
              <a:pPr/>
              <a:t>19.02.2021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5FBFF-CDFC-4A2D-87F7-7BBBCFFD9A3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5A0E7-72A1-48A8-8CE7-BD62E41863DA}" type="datetimeFigureOut">
              <a:rPr lang="sk-SK" smtClean="0"/>
              <a:pPr/>
              <a:t>19.02.2021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5FBFF-CDFC-4A2D-87F7-7BBBCFFD9A3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5A0E7-72A1-48A8-8CE7-BD62E41863DA}" type="datetimeFigureOut">
              <a:rPr lang="sk-SK" smtClean="0"/>
              <a:pPr/>
              <a:t>19.02.2021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5FBFF-CDFC-4A2D-87F7-7BBBCFFD9A3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5A0E7-72A1-48A8-8CE7-BD62E41863DA}" type="datetimeFigureOut">
              <a:rPr lang="sk-SK" smtClean="0"/>
              <a:pPr/>
              <a:t>19.02.2021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5FBFF-CDFC-4A2D-87F7-7BBBCFFD9A3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5A0E7-72A1-48A8-8CE7-BD62E41863DA}" type="datetimeFigureOut">
              <a:rPr lang="sk-SK" smtClean="0"/>
              <a:pPr/>
              <a:t>19.02.2021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5FBFF-CDFC-4A2D-87F7-7BBBCFFD9A3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5A0E7-72A1-48A8-8CE7-BD62E41863DA}" type="datetimeFigureOut">
              <a:rPr lang="sk-SK" smtClean="0"/>
              <a:pPr/>
              <a:t>19.02.2021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5FBFF-CDFC-4A2D-87F7-7BBBCFFD9A3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5A0E7-72A1-48A8-8CE7-BD62E41863DA}" type="datetimeFigureOut">
              <a:rPr lang="sk-SK" smtClean="0"/>
              <a:pPr/>
              <a:t>19.02.2021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5FBFF-CDFC-4A2D-87F7-7BBBCFFD9A3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A0E7-72A1-48A8-8CE7-BD62E41863DA}" type="datetimeFigureOut">
              <a:rPr lang="sk-SK" smtClean="0"/>
              <a:pPr/>
              <a:t>19.02.2021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5FBFF-CDFC-4A2D-87F7-7BBBCFFD9A3F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sk.wikipedia.org/wiki/Po%C4%BEsko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ok 10" descr="geografie-polska-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908720"/>
            <a:ext cx="5256583" cy="450170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08026" y="160338"/>
            <a:ext cx="7807284" cy="2539656"/>
          </a:xfrm>
        </p:spPr>
        <p:txBody>
          <a:bodyPr>
            <a:normAutofit/>
          </a:bodyPr>
          <a:lstStyle/>
          <a:p>
            <a:r>
              <a:rPr lang="sk-SK" sz="7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POĽSKO</a:t>
            </a:r>
            <a:br>
              <a:rPr lang="sk-SK" sz="7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7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(Poľská republika)</a:t>
            </a:r>
            <a:endParaRPr lang="sk-SK" sz="7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2" descr="Poľsko – zaujímavosti o krajine cukroviniek a skvelej vodk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" name="AutoShape 4" descr="Poľsko – zaujímavosti o krajine cukroviniek a skvelej vodk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301" y="4960898"/>
            <a:ext cx="2573009" cy="1712221"/>
          </a:xfrm>
          <a:prstGeom prst="rect">
            <a:avLst/>
          </a:prstGeom>
        </p:spPr>
      </p:pic>
      <p:pic>
        <p:nvPicPr>
          <p:cNvPr id="5126" name="Picture 6" descr="Štát - Poľská republika (Poľsko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35" y="5020478"/>
            <a:ext cx="2658089" cy="166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000" b="1" i="1" dirty="0" smtClean="0">
                <a:solidFill>
                  <a:srgbClr val="FF0000"/>
                </a:solidFill>
              </a:rPr>
              <a:t>Obyvateľstvo:</a:t>
            </a:r>
            <a:endParaRPr lang="sk-SK" sz="6000" b="1" i="1" dirty="0">
              <a:solidFill>
                <a:srgbClr val="FF0000"/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107504" y="1417638"/>
            <a:ext cx="8424936" cy="4708525"/>
          </a:xfrm>
        </p:spPr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rozmiestnené nerovnomerne</a:t>
            </a:r>
          </a:p>
          <a:p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najmä v mestách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juh a pri veľkých riekach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málo osídlené – východ 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národnostné menšiny – Nemci, Bielorusi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minulosť – </a:t>
            </a:r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vysťahovalectvo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väčšina </a:t>
            </a:r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katolíci</a:t>
            </a:r>
            <a:endParaRPr lang="sk-SK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Počet obyvatel: Polsko • Jaká je populace v Polsku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077072"/>
            <a:ext cx="4357514" cy="248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52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>
            <a:normAutofit/>
          </a:bodyPr>
          <a:lstStyle/>
          <a:p>
            <a:r>
              <a:rPr lang="sk-SK" sz="54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Cestovný ruch:</a:t>
            </a:r>
            <a:endParaRPr lang="sk-SK" sz="54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251520" y="1417638"/>
            <a:ext cx="8712968" cy="4708525"/>
          </a:xfrm>
        </p:spPr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množstvo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historických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pamiatok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piesočnaté morské pláže na severe Poľska = najmä domáci turisti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914" y="2852936"/>
            <a:ext cx="5340085" cy="4005064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8095" y="3470582"/>
            <a:ext cx="3789040" cy="284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43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08520" y="274638"/>
            <a:ext cx="9252520" cy="5530626"/>
          </a:xfrm>
        </p:spPr>
        <p:txBody>
          <a:bodyPr>
            <a:normAutofit/>
          </a:bodyPr>
          <a:lstStyle/>
          <a:p>
            <a:r>
              <a:rPr lang="sk-SK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Najznámejšie mestá:</a:t>
            </a:r>
            <a:endParaRPr lang="sk-SK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42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Varšava z Viedne od 36€! Poď za históriou a výhľadmi | Pelipeck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45"/>
            <a:ext cx="9226133" cy="672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395536" y="764704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Varšava</a:t>
            </a:r>
            <a:endParaRPr lang="sk-SK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397485"/>
      </p:ext>
    </p:extLst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istorický Krakov pro digitální nomády jen kousek od domo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4" y="35845"/>
            <a:ext cx="9125985" cy="669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07430" y="404664"/>
            <a:ext cx="3356458" cy="1752600"/>
          </a:xfrm>
        </p:spPr>
        <p:txBody>
          <a:bodyPr>
            <a:normAutofit/>
          </a:bodyPr>
          <a:lstStyle/>
          <a:p>
            <a:r>
              <a:rPr lang="sk-SK" sz="5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Krakov</a:t>
            </a:r>
            <a:endParaRPr lang="sk-SK" sz="54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417" y="980728"/>
            <a:ext cx="4373543" cy="5466929"/>
          </a:xfrm>
        </p:spPr>
      </p:pic>
      <p:pic>
        <p:nvPicPr>
          <p:cNvPr id="14338" name="Picture 2" descr="Opis fotky nie je k dispozícii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993" y="272367"/>
            <a:ext cx="5102424" cy="637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55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Gdansk – jedno z najkrajších miest Poľska | Dromedár.s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" y="67428"/>
            <a:ext cx="9139944" cy="66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64576" y="548681"/>
            <a:ext cx="3743928" cy="1512167"/>
          </a:xfrm>
        </p:spPr>
        <p:txBody>
          <a:bodyPr>
            <a:noAutofit/>
          </a:bodyPr>
          <a:lstStyle/>
          <a:p>
            <a:r>
              <a:rPr lang="sk-SK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GDANSK </a:t>
            </a:r>
            <a:br>
              <a:rPr lang="sk-SK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sk-SK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34" y="0"/>
            <a:ext cx="4896544" cy="3672408"/>
          </a:xfr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34" y="3350859"/>
            <a:ext cx="4222021" cy="3573016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81148" y="916038"/>
            <a:ext cx="6923875" cy="509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2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383" y="2332037"/>
            <a:ext cx="6034617" cy="4525963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07842"/>
            <a:ext cx="4907809" cy="3680857"/>
          </a:xfrm>
          <a:prstGeom prst="rect">
            <a:avLst/>
          </a:prstGeom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191" y="0"/>
            <a:ext cx="3913809" cy="2693569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24" y="3207219"/>
            <a:ext cx="2733768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84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dnadpis 10"/>
          <p:cNvSpPr>
            <a:spLocks noGrp="1"/>
          </p:cNvSpPr>
          <p:nvPr>
            <p:ph type="subTitle" idx="1"/>
          </p:nvPr>
        </p:nvSpPr>
        <p:spPr>
          <a:xfrm>
            <a:off x="467544" y="404664"/>
            <a:ext cx="2664296" cy="2208878"/>
          </a:xfrm>
        </p:spPr>
        <p:txBody>
          <a:bodyPr>
            <a:normAutofit/>
          </a:bodyPr>
          <a:lstStyle/>
          <a:p>
            <a:pPr algn="l"/>
            <a:r>
              <a:rPr lang="sk-SK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ŠTETÍN</a:t>
            </a:r>
            <a:r>
              <a:rPr lang="sk-SK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Obdĺžnik 6"/>
          <p:cNvSpPr/>
          <p:nvPr/>
        </p:nvSpPr>
        <p:spPr>
          <a:xfrm>
            <a:off x="180000" y="180000"/>
            <a:ext cx="8820000" cy="6552000"/>
          </a:xfrm>
          <a:prstGeom prst="rect">
            <a:avLst/>
          </a:prstGeom>
          <a:noFill/>
          <a:ln w="165100" cmpd="thinThick">
            <a:gradFill flip="none" rotWithShape="1">
              <a:gsLst>
                <a:gs pos="60000">
                  <a:srgbClr val="DCEBF5"/>
                </a:gs>
                <a:gs pos="8000">
                  <a:srgbClr val="83A7C3"/>
                </a:gs>
                <a:gs pos="13000">
                  <a:srgbClr val="768FB9"/>
                </a:gs>
                <a:gs pos="21001">
                  <a:srgbClr val="83A7C3"/>
                </a:gs>
                <a:gs pos="52000">
                  <a:srgbClr val="FFFFFF"/>
                </a:gs>
                <a:gs pos="56000">
                  <a:srgbClr val="9C6563"/>
                </a:gs>
                <a:gs pos="58000">
                  <a:srgbClr val="80302D"/>
                </a:gs>
                <a:gs pos="71001">
                  <a:srgbClr val="C0524E"/>
                </a:gs>
                <a:gs pos="94000">
                  <a:srgbClr val="EBDAD4"/>
                </a:gs>
                <a:gs pos="100000">
                  <a:srgbClr val="55261C"/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1266" name="Picture 2" descr="Turistika v Štetín: Najlepšie atrakcie za rok 2020 v Štetín, Poľsku |  Tripadvis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3636384" y="404664"/>
            <a:ext cx="4247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ŠTETÍN</a:t>
            </a:r>
            <a:endParaRPr lang="sk-SK" sz="6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sahu 5"/>
          <p:cNvSpPr>
            <a:spLocks noGrp="1"/>
          </p:cNvSpPr>
          <p:nvPr>
            <p:ph sz="half" idx="2"/>
          </p:nvPr>
        </p:nvSpPr>
        <p:spPr>
          <a:xfrm>
            <a:off x="539552" y="589869"/>
            <a:ext cx="8147248" cy="1553248"/>
          </a:xfrm>
        </p:spPr>
        <p:txBody>
          <a:bodyPr>
            <a:normAutofit/>
          </a:bodyPr>
          <a:lstStyle/>
          <a:p>
            <a:r>
              <a:rPr lang="sk-SK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hl. mesto - </a:t>
            </a:r>
            <a:r>
              <a:rPr lang="sk-SK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Varšava</a:t>
            </a:r>
            <a:r>
              <a:rPr lang="sk-SK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sk-SK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sk-SK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Geografia Poľska – Wikipé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84" y="1872230"/>
            <a:ext cx="3532864" cy="379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aršava z Viedne od 36€! Poď za históriou a výhľadmi | Pelipeck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220" y="1377329"/>
            <a:ext cx="4809708" cy="320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arsav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725144"/>
            <a:ext cx="3732519" cy="186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3656432" cy="881196"/>
          </a:xfrm>
        </p:spPr>
        <p:txBody>
          <a:bodyPr>
            <a:noAutofit/>
          </a:bodyPr>
          <a:lstStyle/>
          <a:p>
            <a:r>
              <a:rPr lang="sk-SK" sz="4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OSVIENČIM</a:t>
            </a:r>
            <a:br>
              <a:rPr lang="sk-SK" sz="4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k-SK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koncentračný tábor</a:t>
            </a:r>
            <a:endParaRPr lang="sk-SK" sz="28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71315" y="824669"/>
            <a:ext cx="6597354" cy="4948016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65331" y="2140682"/>
            <a:ext cx="5162645" cy="3871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 descr="wieliczka-salt-mine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960"/>
            <a:ext cx="9144000" cy="6858000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5652120" y="428604"/>
            <a:ext cx="3096344" cy="857256"/>
          </a:xfrm>
        </p:spPr>
        <p:txBody>
          <a:bodyPr>
            <a:noAutofit/>
          </a:bodyPr>
          <a:lstStyle/>
          <a:p>
            <a:r>
              <a:rPr lang="sk-SK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VELIČKA</a:t>
            </a:r>
            <a:endParaRPr lang="sk-SK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143000"/>
          </a:xfrm>
        </p:spPr>
        <p:txBody>
          <a:bodyPr>
            <a:normAutofit/>
          </a:bodyPr>
          <a:lstStyle/>
          <a:p>
            <a:r>
              <a:rPr lang="sk-SK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ZNÁMI POLIACI:</a:t>
            </a:r>
            <a:endParaRPr lang="sk-SK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457200" y="1417638"/>
            <a:ext cx="2417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klavírista</a:t>
            </a:r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Frederik </a:t>
            </a:r>
            <a:r>
              <a:rPr lang="sk-SK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Chopin</a:t>
            </a:r>
            <a:endParaRPr lang="sk-SK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6357949" y="3071810"/>
            <a:ext cx="2588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astronóm </a:t>
            </a:r>
            <a:endParaRPr lang="sk-SK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Mikuláš </a:t>
            </a:r>
            <a:r>
              <a:rPr lang="sk-SK" sz="2400" b="1" dirty="0" err="1" smtClean="0">
                <a:latin typeface="Times New Roman" pitchFamily="18" charset="0"/>
                <a:cs typeface="Times New Roman" pitchFamily="18" charset="0"/>
              </a:rPr>
              <a:t>Kopernik</a:t>
            </a:r>
            <a:endParaRPr lang="sk-SK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3428992" y="1772816"/>
            <a:ext cx="2490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pápež </a:t>
            </a:r>
            <a:endParaRPr lang="sk-SK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Ján </a:t>
            </a:r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Pavol II.</a:t>
            </a:r>
            <a:endParaRPr lang="sk-SK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Známe osobnosti s cystickou fibrózou | Slané de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26203"/>
            <a:ext cx="32194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án Pavol II. – Wikipé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636912"/>
            <a:ext cx="2355656" cy="320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ikuláš Kopernik – Wikipé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855602"/>
            <a:ext cx="2717897" cy="265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32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3074" name="Picture 2" descr="POĽSKO Miroslav Opiela 3.C. - ppt stiahnu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09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323528" y="1628800"/>
            <a:ext cx="8334668" cy="4883124"/>
          </a:xfrm>
        </p:spPr>
        <p:txBody>
          <a:bodyPr>
            <a:normAutofit/>
          </a:bodyPr>
          <a:lstStyle/>
          <a:p>
            <a:r>
              <a:rPr lang="sk-SK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k-SK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k-SK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sk-SK" sz="1800" dirty="0">
                <a:latin typeface="Times New Roman" pitchFamily="18" charset="0"/>
                <a:cs typeface="Times New Roman" pitchFamily="18" charset="0"/>
              </a:rPr>
            </a:br>
            <a:r>
              <a:rPr lang="sk-SK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k-SK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k-SK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sk-SK" sz="1800" dirty="0">
                <a:latin typeface="Times New Roman" pitchFamily="18" charset="0"/>
                <a:cs typeface="Times New Roman" pitchFamily="18" charset="0"/>
              </a:rPr>
            </a:br>
            <a:r>
              <a:rPr lang="sk-SK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k-SK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k-SK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sk-SK" sz="1800" dirty="0">
                <a:latin typeface="Times New Roman" pitchFamily="18" charset="0"/>
                <a:cs typeface="Times New Roman" pitchFamily="18" charset="0"/>
              </a:rPr>
            </a:br>
            <a:r>
              <a:rPr lang="sk-SK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k-SK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k-SK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sk-SK" sz="1800" dirty="0">
                <a:latin typeface="Times New Roman" pitchFamily="18" charset="0"/>
                <a:cs typeface="Times New Roman" pitchFamily="18" charset="0"/>
              </a:rPr>
            </a:br>
            <a:r>
              <a:rPr lang="sk-SK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k-SK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k-SK" sz="1800" dirty="0" smtClean="0">
                <a:latin typeface="Times New Roman" pitchFamily="18" charset="0"/>
                <a:cs typeface="Times New Roman" pitchFamily="18" charset="0"/>
              </a:rPr>
              <a:t>ZDROJE:</a:t>
            </a:r>
            <a:br>
              <a:rPr lang="sk-SK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k-SK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k-SK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k-SK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sk-SK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k-SK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18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http://sk.wikipedia.org/wiki/Po%C4%BEsko</a:t>
            </a:r>
            <a:r>
              <a:rPr lang="sk-SK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k-SK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k-SK" sz="1800" dirty="0" smtClean="0">
                <a:latin typeface="Times New Roman" pitchFamily="18" charset="0"/>
                <a:cs typeface="Times New Roman" pitchFamily="18" charset="0"/>
              </a:rPr>
              <a:t>učebnica geografie</a:t>
            </a:r>
            <a:br>
              <a:rPr lang="sk-SK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k-SK" sz="1800" dirty="0" smtClean="0">
                <a:latin typeface="Times New Roman" pitchFamily="18" charset="0"/>
                <a:cs typeface="Times New Roman" pitchFamily="18" charset="0"/>
              </a:rPr>
              <a:t>súkromný archív</a:t>
            </a:r>
            <a:br>
              <a:rPr lang="sk-SK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k-SK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k-SK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k-SK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sk-SK" sz="1800" dirty="0"/>
          </a:p>
        </p:txBody>
      </p:sp>
      <p:sp>
        <p:nvSpPr>
          <p:cNvPr id="4" name="Nadpis 4"/>
          <p:cNvSpPr txBox="1">
            <a:spLocks/>
          </p:cNvSpPr>
          <p:nvPr/>
        </p:nvSpPr>
        <p:spPr>
          <a:xfrm>
            <a:off x="642910" y="2500306"/>
            <a:ext cx="7772400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Ravie" pitchFamily="8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POLOHA:</a:t>
            </a:r>
            <a:endParaRPr lang="sk-SK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obsahu 4"/>
          <p:cNvSpPr>
            <a:spLocks noGrp="1"/>
          </p:cNvSpPr>
          <p:nvPr>
            <p:ph sz="half" idx="1"/>
          </p:nvPr>
        </p:nvSpPr>
        <p:spPr>
          <a:xfrm>
            <a:off x="457199" y="1600201"/>
            <a:ext cx="4618797" cy="1328734"/>
          </a:xfrm>
        </p:spPr>
        <p:txBody>
          <a:bodyPr>
            <a:noAutofit/>
          </a:bodyPr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stredná E, prímorský štát (Baltské more)</a:t>
            </a:r>
          </a:p>
          <a:p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Prenájom: sú na tom Slováci horšie než Poliaci? - Very Re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997" y="468371"/>
            <a:ext cx="3767403" cy="282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sporta in Polonia - 1 2 expo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63" y="3392445"/>
            <a:ext cx="5852165" cy="325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49680" y="0"/>
            <a:ext cx="8337120" cy="987797"/>
          </a:xfrm>
        </p:spPr>
        <p:txBody>
          <a:bodyPr>
            <a:normAutofit/>
          </a:bodyPr>
          <a:lstStyle/>
          <a:p>
            <a:r>
              <a:rPr lang="sk-SK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POVRCH:</a:t>
            </a:r>
            <a:endParaRPr lang="sk-SK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obsahu 4"/>
          <p:cNvSpPr>
            <a:spLocks noGrp="1"/>
          </p:cNvSpPr>
          <p:nvPr>
            <p:ph sz="half" idx="1"/>
          </p:nvPr>
        </p:nvSpPr>
        <p:spPr>
          <a:xfrm>
            <a:off x="457200" y="908720"/>
            <a:ext cx="8435280" cy="5217443"/>
          </a:xfrm>
        </p:spPr>
        <p:txBody>
          <a:bodyPr>
            <a:normAutofit/>
          </a:bodyPr>
          <a:lstStyle/>
          <a:p>
            <a:r>
              <a:rPr lang="sk-SK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prevažne nížiny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rozsiahle pahorkatiny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najvyššie pohorie v Poľsku tvorí hranica so SK -</a:t>
            </a:r>
            <a:r>
              <a:rPr lang="sk-SK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Tatry </a:t>
            </a:r>
          </a:p>
          <a:p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sk-SK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sk-SK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Zástupný objekt pre obsah 1"/>
          <p:cNvSpPr>
            <a:spLocks noGrp="1"/>
          </p:cNvSpPr>
          <p:nvPr>
            <p:ph sz="half" idx="2"/>
          </p:nvPr>
        </p:nvSpPr>
        <p:spPr>
          <a:xfrm>
            <a:off x="349680" y="3933056"/>
            <a:ext cx="8337120" cy="2193107"/>
          </a:xfrm>
        </p:spPr>
        <p:txBody>
          <a:bodyPr/>
          <a:lstStyle/>
          <a:p>
            <a:pPr marL="0" indent="0">
              <a:buNone/>
            </a:pPr>
            <a:r>
              <a:rPr lang="sk-SK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PODNEBIE: 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mierne a prechodné 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Geografia Poľska – Wikipé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311" y="1896517"/>
            <a:ext cx="5273982" cy="513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sz="6600" b="1" i="1" dirty="0" smtClean="0">
                <a:solidFill>
                  <a:srgbClr val="0033CC"/>
                </a:solidFill>
              </a:rPr>
              <a:t>Vodstvo:</a:t>
            </a:r>
            <a:endParaRPr lang="sk-SK" sz="6600" b="1" i="1" dirty="0">
              <a:solidFill>
                <a:srgbClr val="0033CC"/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107504" y="1600200"/>
            <a:ext cx="3744416" cy="4525963"/>
          </a:xfrm>
        </p:spPr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takmer celé územie  odvodňujú do Baltského mora rieky </a:t>
            </a:r>
            <a:r>
              <a:rPr lang="sk-SK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Odra a Visla </a:t>
            </a:r>
            <a:r>
              <a:rPr lang="sk-SK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prepojené prieplavmi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množstvo jazier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Tatrách – 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najväčšie pleso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sk-SK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Morské oko</a:t>
            </a:r>
            <a:endParaRPr lang="sk-SK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Polsko – Wikiped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052736"/>
            <a:ext cx="4618856" cy="497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16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sk-SK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Poľnohospodárstvo:</a:t>
            </a:r>
            <a:endParaRPr lang="sk-SK" sz="5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251520" y="1217101"/>
            <a:ext cx="8748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sk-SK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chov hovädzieho dobytka, ošípaných a oviec</a:t>
            </a:r>
          </a:p>
          <a:p>
            <a:pPr>
              <a:buFontTx/>
              <a:buChar char="-"/>
            </a:pP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rybolov </a:t>
            </a:r>
          </a:p>
          <a:p>
            <a:pPr>
              <a:buFontTx/>
              <a:buChar char="-"/>
            </a:pP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obilniny, zemiaky, zelenina, ľan, cukrová repa </a:t>
            </a:r>
            <a:endParaRPr lang="sk-SK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Nadpis 1"/>
          <p:cNvSpPr txBox="1">
            <a:spLocks/>
          </p:cNvSpPr>
          <p:nvPr/>
        </p:nvSpPr>
        <p:spPr>
          <a:xfrm>
            <a:off x="2633620" y="388182"/>
            <a:ext cx="714380" cy="827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2290" name="Picture 2" descr="Horúčavy majú vplyv aj na plodiny a chov hospodárskych zvierat - Ľudia -  Ekonomika - Pravda.s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52936"/>
            <a:ext cx="4689773" cy="263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Čína hodlá zvýšit rybolov na volném moři - Ekolist.c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899" y="3057936"/>
            <a:ext cx="2938211" cy="321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5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35280" cy="1228998"/>
          </a:xfrm>
        </p:spPr>
        <p:txBody>
          <a:bodyPr>
            <a:normAutofit/>
          </a:bodyPr>
          <a:lstStyle/>
          <a:p>
            <a:r>
              <a:rPr lang="sk-SK" sz="6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Hospodárstvo:</a:t>
            </a:r>
            <a:endParaRPr lang="sk-SK" sz="6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251520" y="1417638"/>
            <a:ext cx="8640960" cy="4708525"/>
          </a:xfrm>
        </p:spPr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čierne a hnedé uhlie, síra, železná ruda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kamenná soľ – </a:t>
            </a:r>
            <a:r>
              <a:rPr lang="sk-SK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Wieliczka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Velička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Soľná baňa Wieliczka: Unikátny podzemný výtvor človeka | Dromedár.s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308" y="2996952"/>
            <a:ext cx="4600754" cy="371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oľná baňa Wieliczka - Fotografia - Fotogaléria | ePhoto.sk - foto,  fotografie, fotoapará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12976"/>
            <a:ext cx="388843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05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Priemysel:</a:t>
            </a:r>
            <a:endParaRPr lang="sk-SK" sz="66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457200" y="1772816"/>
            <a:ext cx="8363272" cy="4525963"/>
          </a:xfrm>
        </p:spPr>
        <p:txBody>
          <a:bodyPr/>
          <a:lstStyle/>
          <a:p>
            <a:r>
              <a:rPr lang="sk-SK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hutnícky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Katovice, Nova Huta pri Krakove</a:t>
            </a:r>
          </a:p>
          <a:p>
            <a:r>
              <a:rPr lang="sk-SK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strojársky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Varšava, Vroclav, Poznaň</a:t>
            </a:r>
          </a:p>
          <a:p>
            <a:r>
              <a:rPr lang="sk-SK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chemický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sk-SK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textilný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Lodž </a:t>
            </a:r>
          </a:p>
          <a:p>
            <a:r>
              <a:rPr lang="sk-SK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potravinársky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výroba cukroviniek</a:t>
            </a:r>
          </a:p>
          <a:p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 descr="Krowky mliečno karamelové cukríky 1x1 kg - , ,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171" y="379645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Krowky.sk - Tradičné poľské krówk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471" y="4153173"/>
            <a:ext cx="3891797" cy="250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Doprava:</a:t>
            </a:r>
            <a:endParaRPr lang="sk-SK" sz="60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179512" y="1417638"/>
            <a:ext cx="8640960" cy="4708525"/>
          </a:xfrm>
        </p:spPr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cestná a železničná sieť - rozsiahla</a:t>
            </a:r>
          </a:p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prístavy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sk-SK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Gdansk, Štetín a Gdyňa </a:t>
            </a:r>
          </a:p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letiská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sk-SK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Katovice, Krakov, Gdansk, Varšava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(letisko F.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Chopina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tranzitné ropovody, plynovody z Ruska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 descr="Parkovanie letisko Krak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68" y="4163035"/>
            <a:ext cx="561975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ako na letisko Krakow z miest Presov Kosice Michalovce Bardejov a Stara  Lubovna: Ako na letisko Krakow Polsk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311" y="4174619"/>
            <a:ext cx="2888676" cy="216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85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274</Words>
  <Application>Microsoft Office PowerPoint</Application>
  <PresentationFormat>Prezentácia na obrazovke (4:3)</PresentationFormat>
  <Paragraphs>56</Paragraphs>
  <Slides>24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24</vt:i4>
      </vt:variant>
    </vt:vector>
  </HeadingPairs>
  <TitlesOfParts>
    <vt:vector size="29" baseType="lpstr">
      <vt:lpstr>Arial</vt:lpstr>
      <vt:lpstr>Calibri</vt:lpstr>
      <vt:lpstr>Ravie</vt:lpstr>
      <vt:lpstr>Times New Roman</vt:lpstr>
      <vt:lpstr>Motív Office</vt:lpstr>
      <vt:lpstr>POĽSKO (Poľská republika)</vt:lpstr>
      <vt:lpstr>Prezentácia programu PowerPoint</vt:lpstr>
      <vt:lpstr>POLOHA:</vt:lpstr>
      <vt:lpstr>POVRCH:</vt:lpstr>
      <vt:lpstr>Vodstvo:</vt:lpstr>
      <vt:lpstr>Poľnohospodárstvo:</vt:lpstr>
      <vt:lpstr>Hospodárstvo:</vt:lpstr>
      <vt:lpstr>Priemysel:</vt:lpstr>
      <vt:lpstr>Doprava:</vt:lpstr>
      <vt:lpstr>Obyvateľstvo:</vt:lpstr>
      <vt:lpstr>Cestovný ruch:</vt:lpstr>
      <vt:lpstr>Najznámejšie mestá:</vt:lpstr>
      <vt:lpstr>Prezentácia programu PowerPoint</vt:lpstr>
      <vt:lpstr>Prezentácia programu PowerPoint</vt:lpstr>
      <vt:lpstr>Prezentácia programu PowerPoint</vt:lpstr>
      <vt:lpstr>GDANSK  </vt:lpstr>
      <vt:lpstr>Prezentácia programu PowerPoint</vt:lpstr>
      <vt:lpstr>Prezentácia programu PowerPoint</vt:lpstr>
      <vt:lpstr>Prezentácia programu PowerPoint</vt:lpstr>
      <vt:lpstr>OSVIENČIM - koncentračný tábor</vt:lpstr>
      <vt:lpstr>VELIČKA</vt:lpstr>
      <vt:lpstr>ZNÁMI POLIACI:</vt:lpstr>
      <vt:lpstr>Prezentácia programu PowerPoint</vt:lpstr>
      <vt:lpstr>         ZDROJE:     http://sk.wikipedia.org/wiki/Po%C4%BEsko učebnica geografie súkromný archív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POLSKO</dc:title>
  <dc:creator>dudlinka</dc:creator>
  <cp:lastModifiedBy>HP</cp:lastModifiedBy>
  <cp:revision>56</cp:revision>
  <dcterms:created xsi:type="dcterms:W3CDTF">2013-11-22T14:22:03Z</dcterms:created>
  <dcterms:modified xsi:type="dcterms:W3CDTF">2021-02-19T06:54:02Z</dcterms:modified>
</cp:coreProperties>
</file>