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57" r:id="rId3"/>
    <p:sldId id="258" r:id="rId4"/>
    <p:sldId id="261" r:id="rId5"/>
    <p:sldId id="262" r:id="rId6"/>
    <p:sldId id="259" r:id="rId7"/>
    <p:sldId id="266" r:id="rId8"/>
    <p:sldId id="260" r:id="rId9"/>
    <p:sldId id="263" r:id="rId10"/>
    <p:sldId id="265" r:id="rId11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0" autoAdjust="0"/>
    <p:restoredTop sz="94660"/>
  </p:normalViewPr>
  <p:slideViewPr>
    <p:cSldViewPr snapToGrid="0">
      <p:cViewPr varScale="1">
        <p:scale>
          <a:sx n="45" d="100"/>
          <a:sy n="45" d="100"/>
        </p:scale>
        <p:origin x="552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Kliknutím upravte štýl predlohy podnadpisov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3/20/2021</a:t>
            </a:fld>
            <a:endParaRPr lang="en-US" dirty="0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93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3/20/2021</a:t>
            </a:fld>
            <a:endParaRPr lang="en-US" dirty="0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74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3/20/2021</a:t>
            </a:fld>
            <a:endParaRPr lang="en-US" dirty="0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39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3/20/2021</a:t>
            </a:fld>
            <a:endParaRPr lang="en-US" dirty="0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27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3/20/2021</a:t>
            </a:fld>
            <a:endParaRPr lang="en-US" dirty="0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41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3/20/2021</a:t>
            </a:fld>
            <a:endParaRPr lang="en-US" dirty="0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47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objekt pre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6" name="Zástupný objekt pre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objekt pre dá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3/20/2021</a:t>
            </a:fld>
            <a:endParaRPr lang="en-US" dirty="0"/>
          </a:p>
        </p:txBody>
      </p:sp>
      <p:sp>
        <p:nvSpPr>
          <p:cNvPr id="8" name="Zástupný objekt pre pät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Zástupný objekt pre číslo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69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3/20/2021</a:t>
            </a:fld>
            <a:endParaRPr lang="en-US" dirty="0"/>
          </a:p>
        </p:txBody>
      </p:sp>
      <p:sp>
        <p:nvSpPr>
          <p:cNvPr id="4" name="Zástupný objekt pre pät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37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3/20/2021</a:t>
            </a:fld>
            <a:endParaRPr lang="en-US" dirty="0"/>
          </a:p>
        </p:txBody>
      </p:sp>
      <p:sp>
        <p:nvSpPr>
          <p:cNvPr id="3" name="Zástupný objekt pre pät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58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3/20/2021</a:t>
            </a:fld>
            <a:endParaRPr lang="en-US" dirty="0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33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obrázo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3/20/2021</a:t>
            </a:fld>
            <a:endParaRPr lang="en-US" dirty="0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99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3/20/2021</a:t>
            </a:fld>
            <a:endParaRPr lang="en-US" dirty="0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766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s://www.youtube.com/watch?v=z2XNsqNKN2Y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s://www.youtube.com/watch?v=z2XNsqNKN2Y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s://www.youtube.com/watch?v=z2XNsqNKN2Y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gif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s://www.youtube.com/watch?v=z2XNsqNKN2Y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s://www.youtube.com/watch?v=z2XNsqNKN2Y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1.jpg"/><Relationship Id="rId7" Type="http://schemas.openxmlformats.org/officeDocument/2006/relationships/image" Target="../media/image11.jpg"/><Relationship Id="rId2" Type="http://schemas.openxmlformats.org/officeDocument/2006/relationships/hyperlink" Target="https://www.youtube.com/watch?v=z2XNsqNKN2Y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Relationship Id="rId9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.jpg"/><Relationship Id="rId7" Type="http://schemas.openxmlformats.org/officeDocument/2006/relationships/image" Target="../media/image17.jpg"/><Relationship Id="rId2" Type="http://schemas.openxmlformats.org/officeDocument/2006/relationships/hyperlink" Target="https://www.youtube.com/watch?v=z2XNsqNKN2Y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s://www.youtube.com/watch?v=z2XNsqNKN2Y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s://www.youtube.com/watch?v=z2XNsqNKN2Y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g"/><Relationship Id="rId4" Type="http://schemas.openxmlformats.org/officeDocument/2006/relationships/image" Target="../media/image2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0530"/>
            <a:ext cx="12192000" cy="7506330"/>
          </a:xfrm>
          <a:prstGeom prst="rect">
            <a:avLst/>
          </a:prstGeom>
          <a:ln>
            <a:noFill/>
          </a:ln>
        </p:spPr>
      </p:pic>
      <p:sp>
        <p:nvSpPr>
          <p:cNvPr id="5" name="Obdĺžnik 4"/>
          <p:cNvSpPr/>
          <p:nvPr/>
        </p:nvSpPr>
        <p:spPr>
          <a:xfrm>
            <a:off x="1831996" y="1658722"/>
            <a:ext cx="8394700" cy="21034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LESNÉ SPOLOČENSTVO</a:t>
            </a:r>
            <a:endParaRPr lang="sk-SK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4343400" y="6389340"/>
            <a:ext cx="513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PRÍRODOVEDA pre 4.ročník</a:t>
            </a:r>
            <a:endParaRPr lang="sk-SK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024" y="239136"/>
            <a:ext cx="2288456" cy="158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51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>
            <a:hlinkClick r:id="rId2"/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0530"/>
            <a:ext cx="12192000" cy="7506330"/>
          </a:xfrm>
          <a:prstGeom prst="rect">
            <a:avLst/>
          </a:prstGeom>
          <a:ln>
            <a:noFill/>
          </a:ln>
        </p:spPr>
      </p:pic>
      <p:sp>
        <p:nvSpPr>
          <p:cNvPr id="5" name="Nadpis 4"/>
          <p:cNvSpPr>
            <a:spLocks noGrp="1"/>
          </p:cNvSpPr>
          <p:nvPr>
            <p:ph type="ctrTitle"/>
          </p:nvPr>
        </p:nvSpPr>
        <p:spPr>
          <a:xfrm>
            <a:off x="1360933" y="2505047"/>
            <a:ext cx="9144000" cy="2387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pPr algn="ctr"/>
            <a:r>
              <a:rPr lang="sk-SK" sz="4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>ĎAKUJEM ZA POZORNOSŤ</a:t>
            </a:r>
            <a:br>
              <a:rPr lang="sk-SK" sz="4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</a:br>
            <a:r>
              <a:rPr lang="sk-SK" sz="4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sk-SK" sz="4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</a:br>
            <a:r>
              <a:rPr lang="sk-SK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/>
            </a:r>
            <a:br>
              <a:rPr lang="sk-SK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</a:br>
            <a:endParaRPr lang="sk-SK" sz="40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accent6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391" y="339370"/>
            <a:ext cx="2347082" cy="2165677"/>
          </a:xfrm>
          <a:prstGeom prst="rect">
            <a:avLst/>
          </a:prstGeom>
        </p:spPr>
      </p:pic>
      <p:sp>
        <p:nvSpPr>
          <p:cNvPr id="8" name="Nadpis 4"/>
          <p:cNvSpPr txBox="1">
            <a:spLocks/>
          </p:cNvSpPr>
          <p:nvPr/>
        </p:nvSpPr>
        <p:spPr>
          <a:xfrm>
            <a:off x="1459932" y="3576624"/>
            <a:ext cx="9144000" cy="23876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4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4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>TEŠÍM SA, AKÝ PROJEKT SA TI PODARÍ VYMYSLIEŤ </a:t>
            </a:r>
            <a:r>
              <a:rPr lang="sk-SK" sz="4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4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</a:t>
            </a:r>
            <a:br>
              <a:rPr lang="sk-SK" sz="4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4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</a:br>
            <a:r>
              <a:rPr lang="sk-SK" sz="4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/>
            </a:r>
            <a:br>
              <a:rPr lang="sk-SK" sz="4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</a:br>
            <a:endParaRPr lang="sk-SK" sz="40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accent6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Nadpis 4"/>
          <p:cNvSpPr txBox="1">
            <a:spLocks/>
          </p:cNvSpPr>
          <p:nvPr/>
        </p:nvSpPr>
        <p:spPr>
          <a:xfrm>
            <a:off x="1524000" y="5047504"/>
            <a:ext cx="9144000" cy="23876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Nezabudni sa naučiť všetky nové informácie o lesnom spoločenstve. Nabudúce pokračujeme! </a:t>
            </a:r>
            <a:r>
              <a:rPr lang="sk-SK" sz="4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/>
            </a:r>
            <a:br>
              <a:rPr lang="sk-SK" sz="4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</a:br>
            <a:endParaRPr lang="sk-SK" sz="40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accent6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20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>
            <a:hlinkClick r:id="rId2"/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257193"/>
            <a:ext cx="12192000" cy="7506330"/>
          </a:xfrm>
          <a:prstGeom prst="rect">
            <a:avLst/>
          </a:prstGeom>
          <a:ln>
            <a:noFill/>
          </a:ln>
        </p:spPr>
      </p:pic>
      <p:sp>
        <p:nvSpPr>
          <p:cNvPr id="5" name="Obdĺžnik 4"/>
          <p:cNvSpPr/>
          <p:nvPr/>
        </p:nvSpPr>
        <p:spPr>
          <a:xfrm>
            <a:off x="916840" y="-555254"/>
            <a:ext cx="10681060" cy="22091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>UŽ VIEME, ŽE...</a:t>
            </a:r>
            <a:endParaRPr lang="sk-SK" sz="4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>
          <a:xfrm>
            <a:off x="140567" y="830758"/>
            <a:ext cx="12131675" cy="4012462"/>
          </a:xfr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sk-SK" dirty="0" smtClean="0">
                <a:latin typeface="Comic Sans MS" panose="030F0702030302020204" pitchFamily="66" charset="0"/>
              </a:rPr>
              <a:t>... rastliny, živočíchy aj huby potrebujú pre svoj život základné </a:t>
            </a:r>
            <a:r>
              <a:rPr lang="sk-SK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>životné podmienky. Sú to:</a:t>
            </a:r>
            <a:endParaRPr lang="sk-SK" b="1" dirty="0" smtClean="0">
              <a:latin typeface="Comic Sans MS" panose="030F0702030302020204" pitchFamily="66" charset="0"/>
            </a:endParaRPr>
          </a:p>
          <a:p>
            <a:pPr algn="just"/>
            <a:r>
              <a:rPr lang="sk-SK" b="1" dirty="0" smtClean="0">
                <a:latin typeface="Comic Sans MS" panose="030F0702030302020204" pitchFamily="66" charset="0"/>
              </a:rPr>
              <a:t> </a:t>
            </a:r>
            <a:endParaRPr lang="sk-SK" b="1" dirty="0">
              <a:latin typeface="Comic Sans MS" panose="030F0702030302020204" pitchFamily="66" charset="0"/>
            </a:endParaRPr>
          </a:p>
        </p:txBody>
      </p:sp>
      <p:grpSp>
        <p:nvGrpSpPr>
          <p:cNvPr id="18" name="Skupina 17"/>
          <p:cNvGrpSpPr/>
          <p:nvPr/>
        </p:nvGrpSpPr>
        <p:grpSpPr>
          <a:xfrm>
            <a:off x="220663" y="1925747"/>
            <a:ext cx="2092325" cy="1384300"/>
            <a:chOff x="266700" y="2310743"/>
            <a:chExt cx="2092325" cy="1384300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6" name="Ovál 5"/>
            <p:cNvSpPr/>
            <p:nvPr/>
          </p:nvSpPr>
          <p:spPr>
            <a:xfrm>
              <a:off x="266700" y="2310743"/>
              <a:ext cx="2057400" cy="1384300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13" name="BlokTextu 12"/>
            <p:cNvSpPr txBox="1"/>
            <p:nvPr/>
          </p:nvSpPr>
          <p:spPr>
            <a:xfrm>
              <a:off x="688975" y="2662019"/>
              <a:ext cx="1670050" cy="646331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sk-SK" sz="3600" b="1" spc="50" dirty="0" smtClean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omic Sans MS" panose="030F0702030302020204" pitchFamily="66" charset="0"/>
                </a:rPr>
                <a:t>pôda</a:t>
              </a:r>
              <a:endParaRPr lang="sk-SK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19" name="Skupina 18"/>
          <p:cNvGrpSpPr/>
          <p:nvPr/>
        </p:nvGrpSpPr>
        <p:grpSpPr>
          <a:xfrm>
            <a:off x="2417583" y="1539054"/>
            <a:ext cx="2108200" cy="1384300"/>
            <a:chOff x="2590800" y="2310743"/>
            <a:chExt cx="2108200" cy="1384300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ál 8"/>
            <p:cNvSpPr/>
            <p:nvPr/>
          </p:nvSpPr>
          <p:spPr>
            <a:xfrm>
              <a:off x="2590800" y="2310743"/>
              <a:ext cx="2057400" cy="1384300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14" name="BlokTextu 13"/>
            <p:cNvSpPr txBox="1"/>
            <p:nvPr/>
          </p:nvSpPr>
          <p:spPr>
            <a:xfrm>
              <a:off x="3028950" y="2636304"/>
              <a:ext cx="1670050" cy="646331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sk-SK" sz="3600" b="1" spc="50" dirty="0" smtClean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omic Sans MS" panose="030F0702030302020204" pitchFamily="66" charset="0"/>
                </a:rPr>
                <a:t>voda</a:t>
              </a:r>
              <a:endParaRPr lang="sk-SK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20" name="Skupina 19"/>
          <p:cNvGrpSpPr/>
          <p:nvPr/>
        </p:nvGrpSpPr>
        <p:grpSpPr>
          <a:xfrm>
            <a:off x="4786673" y="2111672"/>
            <a:ext cx="2057400" cy="1384300"/>
            <a:chOff x="5067300" y="2310743"/>
            <a:chExt cx="2057400" cy="1384300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0" name="Ovál 9"/>
            <p:cNvSpPr/>
            <p:nvPr/>
          </p:nvSpPr>
          <p:spPr>
            <a:xfrm>
              <a:off x="5067300" y="2310743"/>
              <a:ext cx="2057400" cy="1384300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15" name="BlokTextu 14"/>
            <p:cNvSpPr txBox="1"/>
            <p:nvPr/>
          </p:nvSpPr>
          <p:spPr>
            <a:xfrm>
              <a:off x="5432245" y="2596836"/>
              <a:ext cx="1670050" cy="646331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sk-SK" sz="3600" b="1" spc="50" dirty="0" smtClean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omic Sans MS" panose="030F0702030302020204" pitchFamily="66" charset="0"/>
                </a:rPr>
                <a:t>svetlo</a:t>
              </a:r>
              <a:endParaRPr lang="sk-SK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21" name="Skupina 20"/>
          <p:cNvGrpSpPr/>
          <p:nvPr/>
        </p:nvGrpSpPr>
        <p:grpSpPr>
          <a:xfrm>
            <a:off x="7206530" y="1535630"/>
            <a:ext cx="2063570" cy="1384300"/>
            <a:chOff x="7493000" y="2227852"/>
            <a:chExt cx="2063570" cy="1384300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1" name="Ovál 10"/>
            <p:cNvSpPr/>
            <p:nvPr/>
          </p:nvSpPr>
          <p:spPr>
            <a:xfrm>
              <a:off x="7493000" y="2227852"/>
              <a:ext cx="2057400" cy="1384300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16" name="BlokTextu 15"/>
            <p:cNvSpPr txBox="1"/>
            <p:nvPr/>
          </p:nvSpPr>
          <p:spPr>
            <a:xfrm>
              <a:off x="7886520" y="2554125"/>
              <a:ext cx="1670050" cy="646331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sk-SK" sz="3600" b="1" spc="50" dirty="0" smtClean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omic Sans MS" panose="030F0702030302020204" pitchFamily="66" charset="0"/>
                </a:rPr>
                <a:t>teplo</a:t>
              </a:r>
              <a:endParaRPr lang="sk-SK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22" name="Skupina 21"/>
          <p:cNvGrpSpPr/>
          <p:nvPr/>
        </p:nvGrpSpPr>
        <p:grpSpPr>
          <a:xfrm>
            <a:off x="9502415" y="2042301"/>
            <a:ext cx="2057400" cy="1384300"/>
            <a:chOff x="9969500" y="2183717"/>
            <a:chExt cx="2057400" cy="1384300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2" name="Ovál 11"/>
            <p:cNvSpPr/>
            <p:nvPr/>
          </p:nvSpPr>
          <p:spPr>
            <a:xfrm>
              <a:off x="9969500" y="2183717"/>
              <a:ext cx="2057400" cy="1384300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17" name="BlokTextu 16"/>
            <p:cNvSpPr txBox="1"/>
            <p:nvPr/>
          </p:nvSpPr>
          <p:spPr>
            <a:xfrm>
              <a:off x="10197920" y="2552702"/>
              <a:ext cx="1828980" cy="646331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sk-SK" sz="3600" b="1" spc="50" dirty="0" smtClean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omic Sans MS" panose="030F0702030302020204" pitchFamily="66" charset="0"/>
                </a:rPr>
                <a:t>vzduch</a:t>
              </a:r>
              <a:endParaRPr lang="sk-SK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omic Sans MS" panose="030F0702030302020204" pitchFamily="66" charset="0"/>
              </a:endParaRPr>
            </a:p>
          </p:txBody>
        </p:sp>
      </p:grpSp>
      <p:sp>
        <p:nvSpPr>
          <p:cNvPr id="23" name="BlokTextu 22"/>
          <p:cNvSpPr txBox="1"/>
          <p:nvPr/>
        </p:nvSpPr>
        <p:spPr>
          <a:xfrm>
            <a:off x="0" y="3757806"/>
            <a:ext cx="12039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k-SK" sz="2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>Rastliny, živočíchy </a:t>
            </a:r>
            <a:r>
              <a:rPr lang="sk-SK" sz="2400" dirty="0" smtClean="0">
                <a:latin typeface="Comic Sans MS" panose="030F0702030302020204" pitchFamily="66" charset="0"/>
              </a:rPr>
              <a:t>a</a:t>
            </a:r>
            <a:r>
              <a:rPr lang="sk-SK" sz="2400" b="1" dirty="0" smtClean="0">
                <a:latin typeface="Comic Sans MS" panose="030F0702030302020204" pitchFamily="66" charset="0"/>
              </a:rPr>
              <a:t> </a:t>
            </a:r>
            <a:r>
              <a:rPr lang="sk-SK" sz="2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>huby, </a:t>
            </a:r>
            <a:r>
              <a:rPr lang="sk-SK" sz="2400" dirty="0" smtClean="0">
                <a:latin typeface="Comic Sans MS" panose="030F0702030302020204" pitchFamily="66" charset="0"/>
              </a:rPr>
              <a:t>ktoré potrebujú </a:t>
            </a:r>
            <a:r>
              <a:rPr lang="sk-SK" sz="2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>podobné životné podmienky</a:t>
            </a:r>
            <a:r>
              <a:rPr lang="sk-SK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sk-SK" sz="2400" b="1" dirty="0" smtClean="0">
                <a:latin typeface="Comic Sans MS" panose="030F0702030302020204" pitchFamily="66" charset="0"/>
              </a:rPr>
              <a:t> </a:t>
            </a:r>
            <a:r>
              <a:rPr lang="sk-SK" sz="2400" dirty="0" smtClean="0">
                <a:latin typeface="Comic Sans MS" panose="030F0702030302020204" pitchFamily="66" charset="0"/>
              </a:rPr>
              <a:t>vytvárajú </a:t>
            </a:r>
            <a:r>
              <a:rPr lang="sk-SK" sz="2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>prírodné spoločenstvá.</a:t>
            </a:r>
            <a:endParaRPr lang="sk-SK" sz="2400" dirty="0" smtClean="0">
              <a:latin typeface="Comic Sans MS" panose="030F0702030302020204" pitchFamily="66" charset="0"/>
            </a:endParaRPr>
          </a:p>
          <a:p>
            <a:pPr algn="just"/>
            <a:r>
              <a:rPr lang="sk-SK" sz="2400" dirty="0" smtClean="0">
                <a:latin typeface="Comic Sans MS" panose="030F0702030302020204" pitchFamily="66" charset="0"/>
              </a:rPr>
              <a:t>Rozoznávame tieto </a:t>
            </a:r>
            <a:r>
              <a:rPr lang="sk-SK" sz="2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>prírodné spoločenstvá:</a:t>
            </a:r>
            <a:endParaRPr lang="sk-SK" sz="2400" dirty="0" smtClean="0">
              <a:latin typeface="Comic Sans MS" panose="030F0702030302020204" pitchFamily="66" charset="0"/>
            </a:endParaRPr>
          </a:p>
          <a:p>
            <a:pPr algn="just"/>
            <a:endParaRPr lang="sk-SK" sz="2400" b="1" dirty="0" smtClean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sk-SK" sz="2400" dirty="0">
              <a:latin typeface="Comic Sans MS" panose="030F0702030302020204" pitchFamily="66" charset="0"/>
            </a:endParaRPr>
          </a:p>
        </p:txBody>
      </p:sp>
      <p:grpSp>
        <p:nvGrpSpPr>
          <p:cNvPr id="32" name="Skupina 31"/>
          <p:cNvGrpSpPr/>
          <p:nvPr/>
        </p:nvGrpSpPr>
        <p:grpSpPr>
          <a:xfrm>
            <a:off x="852849" y="5263488"/>
            <a:ext cx="2263798" cy="1502831"/>
            <a:chOff x="852849" y="5263488"/>
            <a:chExt cx="2263798" cy="1502831"/>
          </a:xfrm>
        </p:grpSpPr>
        <p:sp>
          <p:nvSpPr>
            <p:cNvPr id="24" name="Ovál 23"/>
            <p:cNvSpPr/>
            <p:nvPr/>
          </p:nvSpPr>
          <p:spPr>
            <a:xfrm>
              <a:off x="1005248" y="5263488"/>
              <a:ext cx="2000250" cy="1502831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28" name="BlokTextu 27"/>
            <p:cNvSpPr txBox="1"/>
            <p:nvPr/>
          </p:nvSpPr>
          <p:spPr>
            <a:xfrm>
              <a:off x="852849" y="5591776"/>
              <a:ext cx="226379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2000" b="1" spc="50" dirty="0" smtClean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omic Sans MS" panose="030F0702030302020204" pitchFamily="66" charset="0"/>
                </a:rPr>
                <a:t>1. </a:t>
              </a:r>
              <a:r>
                <a:rPr lang="sk-SK" sz="20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omic Sans MS" panose="030F0702030302020204" pitchFamily="66" charset="0"/>
                </a:rPr>
                <a:t>l</a:t>
              </a:r>
              <a:r>
                <a:rPr lang="sk-SK" sz="2000" b="1" spc="50" dirty="0" smtClean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omic Sans MS" panose="030F0702030302020204" pitchFamily="66" charset="0"/>
                </a:rPr>
                <a:t>esné spoločenstvo</a:t>
              </a:r>
              <a:endParaRPr lang="sk-SK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33" name="Skupina 32"/>
          <p:cNvGrpSpPr/>
          <p:nvPr/>
        </p:nvGrpSpPr>
        <p:grpSpPr>
          <a:xfrm>
            <a:off x="3899391" y="5290719"/>
            <a:ext cx="2037769" cy="1502831"/>
            <a:chOff x="3859270" y="5301387"/>
            <a:chExt cx="2037769" cy="1502831"/>
          </a:xfrm>
        </p:grpSpPr>
        <p:sp>
          <p:nvSpPr>
            <p:cNvPr id="25" name="Ovál 24"/>
            <p:cNvSpPr/>
            <p:nvPr/>
          </p:nvSpPr>
          <p:spPr>
            <a:xfrm>
              <a:off x="3859270" y="5301387"/>
              <a:ext cx="2000250" cy="1502831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29" name="BlokTextu 28"/>
            <p:cNvSpPr txBox="1"/>
            <p:nvPr/>
          </p:nvSpPr>
          <p:spPr>
            <a:xfrm>
              <a:off x="3894187" y="5517738"/>
              <a:ext cx="200285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2000" b="1" spc="50" dirty="0" smtClean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omic Sans MS" panose="030F0702030302020204" pitchFamily="66" charset="0"/>
                </a:rPr>
                <a:t>2. spoločenstvo lúk</a:t>
              </a:r>
              <a:endParaRPr lang="sk-SK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34" name="Skupina 33"/>
          <p:cNvGrpSpPr/>
          <p:nvPr/>
        </p:nvGrpSpPr>
        <p:grpSpPr>
          <a:xfrm>
            <a:off x="6599925" y="5283790"/>
            <a:ext cx="2068831" cy="1502831"/>
            <a:chOff x="6599925" y="5283790"/>
            <a:chExt cx="2068831" cy="1502831"/>
          </a:xfrm>
        </p:grpSpPr>
        <p:sp>
          <p:nvSpPr>
            <p:cNvPr id="26" name="Ovál 25"/>
            <p:cNvSpPr/>
            <p:nvPr/>
          </p:nvSpPr>
          <p:spPr>
            <a:xfrm>
              <a:off x="6599925" y="5283790"/>
              <a:ext cx="2000250" cy="1502831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30" name="BlokTextu 29"/>
            <p:cNvSpPr txBox="1"/>
            <p:nvPr/>
          </p:nvSpPr>
          <p:spPr>
            <a:xfrm>
              <a:off x="6665904" y="5463312"/>
              <a:ext cx="200285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20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omic Sans MS" panose="030F0702030302020204" pitchFamily="66" charset="0"/>
                </a:rPr>
                <a:t>3</a:t>
              </a:r>
              <a:r>
                <a:rPr lang="sk-SK" sz="2000" b="1" spc="50" dirty="0" smtClean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omic Sans MS" panose="030F0702030302020204" pitchFamily="66" charset="0"/>
                </a:rPr>
                <a:t>. spoločenstvo polí</a:t>
              </a:r>
              <a:endParaRPr lang="sk-SK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35" name="Skupina 34"/>
          <p:cNvGrpSpPr/>
          <p:nvPr/>
        </p:nvGrpSpPr>
        <p:grpSpPr>
          <a:xfrm>
            <a:off x="9193612" y="5263487"/>
            <a:ext cx="2263798" cy="1502831"/>
            <a:chOff x="9193612" y="5263487"/>
            <a:chExt cx="2263798" cy="1502831"/>
          </a:xfrm>
        </p:grpSpPr>
        <p:sp>
          <p:nvSpPr>
            <p:cNvPr id="27" name="Ovál 26"/>
            <p:cNvSpPr/>
            <p:nvPr/>
          </p:nvSpPr>
          <p:spPr>
            <a:xfrm>
              <a:off x="9296727" y="5263487"/>
              <a:ext cx="2000250" cy="1502831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31" name="BlokTextu 30"/>
            <p:cNvSpPr txBox="1"/>
            <p:nvPr/>
          </p:nvSpPr>
          <p:spPr>
            <a:xfrm>
              <a:off x="9193612" y="5574279"/>
              <a:ext cx="226379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20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omic Sans MS" panose="030F0702030302020204" pitchFamily="66" charset="0"/>
                </a:rPr>
                <a:t>4</a:t>
              </a:r>
              <a:r>
                <a:rPr lang="sk-SK" sz="2000" b="1" spc="50" dirty="0" smtClean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omic Sans MS" panose="030F0702030302020204" pitchFamily="66" charset="0"/>
                </a:rPr>
                <a:t>. vodné spoločenstvo</a:t>
              </a:r>
              <a:endParaRPr lang="sk-SK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307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>
            <a:hlinkClick r:id="rId2"/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0530"/>
            <a:ext cx="12192000" cy="7506330"/>
          </a:xfrm>
          <a:prstGeom prst="rect">
            <a:avLst/>
          </a:prstGeom>
          <a:ln>
            <a:noFill/>
          </a:ln>
        </p:spPr>
      </p:pic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952140" y="1488045"/>
            <a:ext cx="10312400" cy="1668462"/>
          </a:xfrm>
        </p:spPr>
        <p:txBody>
          <a:bodyPr/>
          <a:lstStyle/>
          <a:p>
            <a:r>
              <a:rPr lang="sk-SK" b="1" dirty="0" smtClean="0">
                <a:latin typeface="Comic Sans MS" panose="030F0702030302020204" pitchFamily="66" charset="0"/>
              </a:rPr>
              <a:t>A) </a:t>
            </a:r>
            <a:r>
              <a:rPr lang="sk-SK" dirty="0" smtClean="0">
                <a:latin typeface="Comic Sans MS" panose="030F0702030302020204" pitchFamily="66" charset="0"/>
              </a:rPr>
              <a:t>Aké slová Ti napadnú, keď počuješ slovo </a:t>
            </a:r>
            <a:r>
              <a:rPr lang="sk-SK" sz="32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>les.</a:t>
            </a:r>
            <a:r>
              <a:rPr lang="sk-SK" dirty="0" smtClean="0">
                <a:latin typeface="Comic Sans MS" panose="030F0702030302020204" pitchFamily="66" charset="0"/>
              </a:rPr>
              <a:t> Napíš slová do obrázkov listov. </a:t>
            </a:r>
            <a:endParaRPr lang="sk-SK" dirty="0">
              <a:latin typeface="Comic Sans MS" panose="030F0702030302020204" pitchFamily="66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4">
            <a:clrChange>
              <a:clrFrom>
                <a:srgbClr val="FEFCFF"/>
              </a:clrFrom>
              <a:clrTo>
                <a:srgbClr val="FE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303" y="2123162"/>
            <a:ext cx="2441061" cy="2647556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4">
            <a:clrChange>
              <a:clrFrom>
                <a:srgbClr val="FEFCFF"/>
              </a:clrFrom>
              <a:clrTo>
                <a:srgbClr val="FE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76239">
            <a:off x="5170755" y="1975809"/>
            <a:ext cx="2529823" cy="2743826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4">
            <a:clrChange>
              <a:clrFrom>
                <a:srgbClr val="FEFCFF"/>
              </a:clrFrom>
              <a:clrTo>
                <a:srgbClr val="FE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45424">
            <a:off x="8739054" y="2209078"/>
            <a:ext cx="2405163" cy="2608621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 rot="2694717">
            <a:off x="2116680" y="3288666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n</a:t>
            </a:r>
            <a:r>
              <a:rPr lang="sk-SK" sz="2800" dirty="0" err="1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apr.stromy</a:t>
            </a:r>
            <a:endParaRPr lang="sk-SK" sz="28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BlokTextu 9"/>
          <p:cNvSpPr txBox="1"/>
          <p:nvPr/>
        </p:nvSpPr>
        <p:spPr>
          <a:xfrm rot="924308">
            <a:off x="5544209" y="3086111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zvieratá</a:t>
            </a:r>
            <a:endParaRPr lang="sk-SK" sz="28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BlokTextu 10"/>
          <p:cNvSpPr txBox="1"/>
          <p:nvPr/>
        </p:nvSpPr>
        <p:spPr>
          <a:xfrm rot="18922724">
            <a:off x="8780510" y="3086110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č</a:t>
            </a:r>
            <a:r>
              <a:rPr lang="sk-SK" sz="28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istý vzduch</a:t>
            </a:r>
            <a:endParaRPr lang="sk-SK" sz="28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Podnadpis 2"/>
          <p:cNvSpPr txBox="1">
            <a:spLocks/>
          </p:cNvSpPr>
          <p:nvPr/>
        </p:nvSpPr>
        <p:spPr>
          <a:xfrm>
            <a:off x="1136470" y="4987408"/>
            <a:ext cx="10312400" cy="1668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600"/>
              </a:spcAft>
            </a:pPr>
            <a:r>
              <a:rPr lang="sk-SK" b="1" dirty="0" smtClean="0">
                <a:latin typeface="Comic Sans MS" panose="030F0702030302020204" pitchFamily="66" charset="0"/>
              </a:rPr>
              <a:t>B) </a:t>
            </a:r>
            <a:r>
              <a:rPr lang="sk-SK" dirty="0" smtClean="0">
                <a:latin typeface="Comic Sans MS" panose="030F0702030302020204" pitchFamily="66" charset="0"/>
              </a:rPr>
              <a:t>Porozmýšľaj a vymenuj, ktoré </a:t>
            </a:r>
            <a:r>
              <a:rPr lang="sk-SK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>rastliny, živočíchy, huby, </a:t>
            </a:r>
            <a:r>
              <a:rPr lang="sk-SK" dirty="0" smtClean="0">
                <a:latin typeface="Comic Sans MS" panose="030F0702030302020204" pitchFamily="66" charset="0"/>
              </a:rPr>
              <a:t>ale i časti </a:t>
            </a:r>
            <a:r>
              <a:rPr lang="sk-SK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>neživej</a:t>
            </a:r>
            <a:r>
              <a:rPr lang="sk-SK" dirty="0" smtClean="0">
                <a:latin typeface="Comic Sans MS" panose="030F0702030302020204" pitchFamily="66" charset="0"/>
              </a:rPr>
              <a:t> alebo </a:t>
            </a:r>
            <a:r>
              <a:rPr lang="sk-SK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>odumretej prírody</a:t>
            </a:r>
            <a:r>
              <a:rPr lang="sk-SK" b="1" dirty="0">
                <a:latin typeface="Comic Sans MS" panose="030F0702030302020204" pitchFamily="66" charset="0"/>
              </a:rPr>
              <a:t> </a:t>
            </a:r>
            <a:r>
              <a:rPr lang="sk-SK" dirty="0" smtClean="0">
                <a:latin typeface="Comic Sans MS" panose="030F0702030302020204" pitchFamily="66" charset="0"/>
              </a:rPr>
              <a:t>môžeš nájsť alebo vidieť v lese. Pomôž si obrázkom v pracovnej učebnici na str. 68. </a:t>
            </a:r>
            <a:endParaRPr lang="sk-SK" dirty="0">
              <a:latin typeface="Comic Sans MS" panose="030F0702030302020204" pitchFamily="66" charset="0"/>
            </a:endParaRPr>
          </a:p>
        </p:txBody>
      </p:sp>
      <p:pic>
        <p:nvPicPr>
          <p:cNvPr id="14" name="Obrázok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5082" y="110062"/>
            <a:ext cx="1641600" cy="1589616"/>
          </a:xfrm>
          <a:prstGeom prst="rect">
            <a:avLst/>
          </a:prstGeom>
        </p:spPr>
      </p:pic>
      <p:pic>
        <p:nvPicPr>
          <p:cNvPr id="15" name="Obrázok 14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9" y="3388308"/>
            <a:ext cx="2297075" cy="1490755"/>
          </a:xfrm>
          <a:prstGeom prst="rect">
            <a:avLst/>
          </a:prstGeom>
        </p:spPr>
      </p:pic>
      <p:sp>
        <p:nvSpPr>
          <p:cNvPr id="17" name="Obdĺžnik 16"/>
          <p:cNvSpPr/>
          <p:nvPr/>
        </p:nvSpPr>
        <p:spPr>
          <a:xfrm>
            <a:off x="952140" y="-258079"/>
            <a:ext cx="10681060" cy="22091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>LESNÉ SPOLOČENSTVO</a:t>
            </a:r>
            <a:endParaRPr lang="sk-SK" sz="4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90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>
            <a:hlinkClick r:id="rId2"/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0530"/>
            <a:ext cx="12192000" cy="7506330"/>
          </a:xfrm>
          <a:prstGeom prst="rect">
            <a:avLst/>
          </a:prstGeom>
          <a:ln>
            <a:noFill/>
          </a:ln>
        </p:spPr>
      </p:pic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07640" y="1567656"/>
            <a:ext cx="9715860" cy="4909344"/>
          </a:xfrm>
        </p:spPr>
        <p:txBody>
          <a:bodyPr>
            <a:noAutofit/>
          </a:bodyPr>
          <a:lstStyle/>
          <a:p>
            <a:pPr algn="l"/>
            <a:r>
              <a:rPr lang="sk-SK" sz="2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>ZÁPISNÍK DETEKTÍVOV</a:t>
            </a:r>
          </a:p>
          <a:p>
            <a:pPr algn="l"/>
            <a:endParaRPr lang="sk-SK" sz="2800" b="1" dirty="0" smtClean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Comic Sans MS" panose="030F0702030302020204" pitchFamily="66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sk-SK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>Lesné spoločenstvo</a:t>
            </a:r>
            <a:r>
              <a:rPr lang="sk-SK" b="1" dirty="0">
                <a:latin typeface="Comic Sans MS" panose="030F0702030302020204" pitchFamily="66" charset="0"/>
              </a:rPr>
              <a:t> </a:t>
            </a:r>
            <a:r>
              <a:rPr lang="sk-SK" dirty="0" smtClean="0">
                <a:latin typeface="Comic Sans MS" panose="030F0702030302020204" pitchFamily="66" charset="0"/>
              </a:rPr>
              <a:t>je </a:t>
            </a:r>
            <a:r>
              <a:rPr lang="sk-SK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>prírodné spoločenstvo</a:t>
            </a:r>
            <a:r>
              <a:rPr lang="sk-SK" b="1" dirty="0" smtClean="0">
                <a:latin typeface="Comic Sans MS" panose="030F0702030302020204" pitchFamily="66" charset="0"/>
              </a:rPr>
              <a:t> </a:t>
            </a:r>
            <a:r>
              <a:rPr lang="sk-SK" dirty="0" smtClean="0">
                <a:latin typeface="Comic Sans MS" panose="030F0702030302020204" pitchFamily="66" charset="0"/>
              </a:rPr>
              <a:t>rôznych </a:t>
            </a:r>
          </a:p>
          <a:p>
            <a:pPr algn="just"/>
            <a:r>
              <a:rPr lang="sk-SK" b="1" dirty="0" smtClean="0">
                <a:latin typeface="Comic Sans MS" panose="030F0702030302020204" pitchFamily="66" charset="0"/>
              </a:rPr>
              <a:t>    </a:t>
            </a:r>
            <a:r>
              <a:rPr lang="sk-SK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>stromov, krov, bylín, húb</a:t>
            </a:r>
            <a:r>
              <a:rPr lang="sk-SK" b="1" dirty="0" smtClean="0">
                <a:latin typeface="Comic Sans MS" panose="030F0702030302020204" pitchFamily="66" charset="0"/>
              </a:rPr>
              <a:t> </a:t>
            </a:r>
            <a:r>
              <a:rPr lang="sk-SK" dirty="0" smtClean="0">
                <a:latin typeface="Comic Sans MS" panose="030F0702030302020204" pitchFamily="66" charset="0"/>
              </a:rPr>
              <a:t>a </a:t>
            </a:r>
            <a:r>
              <a:rPr lang="sk-SK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>živočíchov</a:t>
            </a:r>
            <a:r>
              <a:rPr lang="sk-SK" dirty="0" smtClean="0">
                <a:latin typeface="Comic Sans MS" panose="030F0702030302020204" pitchFamily="66" charset="0"/>
              </a:rPr>
              <a:t>.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sk-SK" dirty="0" smtClean="0">
                <a:latin typeface="Comic Sans MS" panose="030F0702030302020204" pitchFamily="66" charset="0"/>
              </a:rPr>
              <a:t>Predstavitelia lesného spoločenstva </a:t>
            </a:r>
            <a:r>
              <a:rPr lang="sk-SK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>žijú vo </a:t>
            </a:r>
          </a:p>
          <a:p>
            <a:pPr algn="just"/>
            <a:r>
              <a:rPr lang="sk-SK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sk-SK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>   vzájomných vzťahoch</a:t>
            </a:r>
            <a:r>
              <a:rPr lang="sk-SK" b="1" dirty="0">
                <a:latin typeface="Comic Sans MS" panose="030F0702030302020204" pitchFamily="66" charset="0"/>
              </a:rPr>
              <a:t>.</a:t>
            </a:r>
            <a:r>
              <a:rPr lang="sk-SK" b="1" dirty="0" smtClean="0">
                <a:latin typeface="Comic Sans MS" panose="030F0702030302020204" pitchFamily="66" charset="0"/>
              </a:rPr>
              <a:t>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sk-SK" dirty="0" smtClean="0">
                <a:latin typeface="Comic Sans MS" panose="030F0702030302020204" pitchFamily="66" charset="0"/>
              </a:rPr>
              <a:t>Každý člen </a:t>
            </a:r>
            <a:r>
              <a:rPr lang="sk-SK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>lesného spoločenstva</a:t>
            </a:r>
            <a:r>
              <a:rPr lang="sk-SK" b="1" dirty="0" smtClean="0">
                <a:latin typeface="Comic Sans MS" panose="030F0702030302020204" pitchFamily="66" charset="0"/>
              </a:rPr>
              <a:t> </a:t>
            </a:r>
            <a:r>
              <a:rPr lang="sk-SK" dirty="0" smtClean="0">
                <a:latin typeface="Comic Sans MS" panose="030F0702030302020204" pitchFamily="66" charset="0"/>
              </a:rPr>
              <a:t>je dôležitý a má </a:t>
            </a:r>
          </a:p>
          <a:p>
            <a:pPr algn="just"/>
            <a:r>
              <a:rPr lang="sk-SK" dirty="0">
                <a:latin typeface="Comic Sans MS" panose="030F0702030302020204" pitchFamily="66" charset="0"/>
              </a:rPr>
              <a:t> </a:t>
            </a:r>
            <a:r>
              <a:rPr lang="sk-SK" dirty="0" smtClean="0">
                <a:latin typeface="Comic Sans MS" panose="030F0702030302020204" pitchFamily="66" charset="0"/>
              </a:rPr>
              <a:t>     význam pre ostatných. </a:t>
            </a:r>
          </a:p>
          <a:p>
            <a:pPr algn="just"/>
            <a:r>
              <a:rPr lang="sk-SK" dirty="0">
                <a:latin typeface="Comic Sans MS" panose="030F0702030302020204" pitchFamily="66" charset="0"/>
              </a:rPr>
              <a:t> </a:t>
            </a:r>
            <a:r>
              <a:rPr lang="sk-SK" dirty="0" smtClean="0">
                <a:latin typeface="Comic Sans MS" panose="030F0702030302020204" pitchFamily="66" charset="0"/>
              </a:rPr>
              <a:t>     Napríklad, ak vyhynie určitý druh rastlín, môžu </a:t>
            </a:r>
          </a:p>
          <a:p>
            <a:pPr algn="just"/>
            <a:r>
              <a:rPr lang="sk-SK" dirty="0">
                <a:latin typeface="Comic Sans MS" panose="030F0702030302020204" pitchFamily="66" charset="0"/>
              </a:rPr>
              <a:t> </a:t>
            </a:r>
            <a:r>
              <a:rPr lang="sk-SK" dirty="0" smtClean="0">
                <a:latin typeface="Comic Sans MS" panose="030F0702030302020204" pitchFamily="66" charset="0"/>
              </a:rPr>
              <a:t>     vyhynúť aj živočíchy, ktoré sa živia len ním.  </a:t>
            </a:r>
            <a:endParaRPr lang="sk-SK" dirty="0">
              <a:latin typeface="Comic Sans MS" panose="030F0702030302020204" pitchFamily="66" charset="0"/>
            </a:endParaRPr>
          </a:p>
        </p:txBody>
      </p:sp>
      <p:sp>
        <p:nvSpPr>
          <p:cNvPr id="8" name="Obdĺžnik 7"/>
          <p:cNvSpPr/>
          <p:nvPr/>
        </p:nvSpPr>
        <p:spPr>
          <a:xfrm>
            <a:off x="952140" y="-258079"/>
            <a:ext cx="10681060" cy="22091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>LESNÉ SPOLOČENSTVO</a:t>
            </a:r>
            <a:endParaRPr lang="sk-SK" sz="4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accent6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0" name="Obrázo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915" y="742175"/>
            <a:ext cx="2626085" cy="3596365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0" y="2540358"/>
            <a:ext cx="3276600" cy="4487231"/>
          </a:xfrm>
          <a:prstGeom prst="rect">
            <a:avLst/>
          </a:prstGeom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153" y="3537597"/>
            <a:ext cx="2630487" cy="360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99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>
            <a:hlinkClick r:id="rId2"/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0530"/>
            <a:ext cx="12192000" cy="7506330"/>
          </a:xfrm>
          <a:prstGeom prst="rect">
            <a:avLst/>
          </a:prstGeom>
          <a:ln>
            <a:noFill/>
          </a:ln>
        </p:spPr>
      </p:pic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07640" y="1567656"/>
            <a:ext cx="11214460" cy="4909344"/>
          </a:xfrm>
        </p:spPr>
        <p:txBody>
          <a:bodyPr>
            <a:noAutofit/>
          </a:bodyPr>
          <a:lstStyle/>
          <a:p>
            <a:pPr algn="just"/>
            <a:r>
              <a:rPr lang="sk-SK" b="1" dirty="0" smtClean="0">
                <a:latin typeface="Comic Sans MS" panose="030F0702030302020204" pitchFamily="66" charset="0"/>
              </a:rPr>
              <a:t>Nájdi v </a:t>
            </a:r>
            <a:r>
              <a:rPr lang="sk-SK" b="1" dirty="0" err="1" smtClean="0">
                <a:latin typeface="Comic Sans MS" panose="030F0702030302020204" pitchFamily="66" charset="0"/>
              </a:rPr>
              <a:t>štvorsmerovke</a:t>
            </a:r>
            <a:r>
              <a:rPr lang="sk-SK" b="1" dirty="0" smtClean="0">
                <a:latin typeface="Comic Sans MS" panose="030F0702030302020204" pitchFamily="66" charset="0"/>
              </a:rPr>
              <a:t> názvy rastlín a živočíchov (15 slov), ktoré rastú a žijú v lese.</a:t>
            </a:r>
          </a:p>
          <a:p>
            <a:pPr algn="just"/>
            <a:r>
              <a:rPr lang="sk-SK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>Pracovná učebnica str. 69.</a:t>
            </a:r>
            <a:endParaRPr lang="sk-SK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Obdĺžnik 7"/>
          <p:cNvSpPr/>
          <p:nvPr/>
        </p:nvSpPr>
        <p:spPr>
          <a:xfrm>
            <a:off x="952140" y="-258079"/>
            <a:ext cx="10681060" cy="22091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>ŠTVORSMEROVKA</a:t>
            </a:r>
            <a:endParaRPr lang="sk-SK" sz="4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2" name="Obrázok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96" t="14691" b="28519"/>
          <a:stretch/>
        </p:blipFill>
        <p:spPr>
          <a:xfrm>
            <a:off x="4813300" y="2092809"/>
            <a:ext cx="4889500" cy="4765191"/>
          </a:xfrm>
          <a:prstGeom prst="rect">
            <a:avLst/>
          </a:prstGeom>
        </p:spPr>
      </p:pic>
      <p:cxnSp>
        <p:nvCxnSpPr>
          <p:cNvPr id="16" name="Rovná spojovacia šípka 15"/>
          <p:cNvCxnSpPr/>
          <p:nvPr/>
        </p:nvCxnSpPr>
        <p:spPr>
          <a:xfrm>
            <a:off x="2235200" y="4373805"/>
            <a:ext cx="123190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Rovná spojovacia šípka 16"/>
          <p:cNvCxnSpPr/>
          <p:nvPr/>
        </p:nvCxnSpPr>
        <p:spPr>
          <a:xfrm flipV="1">
            <a:off x="2235200" y="3130235"/>
            <a:ext cx="0" cy="124357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Rovná spojovacia šípka 18"/>
          <p:cNvCxnSpPr/>
          <p:nvPr/>
        </p:nvCxnSpPr>
        <p:spPr>
          <a:xfrm flipH="1" flipV="1">
            <a:off x="952140" y="4369958"/>
            <a:ext cx="1283059" cy="384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Rovná spojovacia šípka 21"/>
          <p:cNvCxnSpPr/>
          <p:nvPr/>
        </p:nvCxnSpPr>
        <p:spPr>
          <a:xfrm flipH="1">
            <a:off x="2222500" y="4369958"/>
            <a:ext cx="12700" cy="125614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5912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>
            <a:hlinkClick r:id="rId2"/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0530"/>
            <a:ext cx="12192000" cy="7506330"/>
          </a:xfrm>
          <a:prstGeom prst="rect">
            <a:avLst/>
          </a:prstGeom>
          <a:ln>
            <a:noFill/>
          </a:ln>
        </p:spPr>
      </p:pic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BAB8BB"/>
              </a:clrFrom>
              <a:clrTo>
                <a:srgbClr val="BAB8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1" t="4933" r="21940" b="54000"/>
          <a:stretch/>
        </p:blipFill>
        <p:spPr>
          <a:xfrm>
            <a:off x="420624" y="1308206"/>
            <a:ext cx="2753650" cy="2487168"/>
          </a:xfrm>
          <a:prstGeom prst="rect">
            <a:avLst/>
          </a:prstGeom>
        </p:spPr>
      </p:pic>
      <p:sp>
        <p:nvSpPr>
          <p:cNvPr id="8" name="Obdĺžnik 7"/>
          <p:cNvSpPr/>
          <p:nvPr/>
        </p:nvSpPr>
        <p:spPr>
          <a:xfrm>
            <a:off x="924708" y="-340375"/>
            <a:ext cx="10681060" cy="22091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4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>POSTUPNE BUDEME POZNÁVAŤ</a:t>
            </a:r>
            <a:endParaRPr lang="sk-SK" sz="4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accent4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BEBCBF"/>
              </a:clrFrom>
              <a:clrTo>
                <a:srgbClr val="BEBCB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0" t="3200" r="29394" b="54267"/>
          <a:stretch/>
        </p:blipFill>
        <p:spPr>
          <a:xfrm>
            <a:off x="3361434" y="1081744"/>
            <a:ext cx="2458430" cy="2713630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BDBBBE"/>
              </a:clrFrom>
              <a:clrTo>
                <a:srgbClr val="BDBBB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6" t="17364" r="23394" b="51734"/>
          <a:stretch/>
        </p:blipFill>
        <p:spPr>
          <a:xfrm>
            <a:off x="3247718" y="4472257"/>
            <a:ext cx="3017520" cy="2119270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C0BEC1"/>
              </a:clrFrom>
              <a:clrTo>
                <a:srgbClr val="C0BEC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4" t="16133" r="27758" b="50801"/>
          <a:stretch/>
        </p:blipFill>
        <p:spPr>
          <a:xfrm>
            <a:off x="274320" y="4323815"/>
            <a:ext cx="2807208" cy="2267712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B3B1B4"/>
              </a:clrFrom>
              <a:clrTo>
                <a:srgbClr val="B3B1B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6" t="22074" r="32212" b="42460"/>
          <a:stretch/>
        </p:blipFill>
        <p:spPr>
          <a:xfrm>
            <a:off x="8905898" y="1308206"/>
            <a:ext cx="2121408" cy="2432304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AAA6A7"/>
              </a:clrFrom>
              <a:clrTo>
                <a:srgbClr val="AAA6A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5" t="56741" r="33912" b="7126"/>
          <a:stretch/>
        </p:blipFill>
        <p:spPr>
          <a:xfrm>
            <a:off x="6352332" y="1317350"/>
            <a:ext cx="1975104" cy="2478024"/>
          </a:xfrm>
          <a:prstGeom prst="rect">
            <a:avLst/>
          </a:prstGeom>
        </p:spPr>
      </p:pic>
      <p:pic>
        <p:nvPicPr>
          <p:cNvPr id="13" name="Obrázok 12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AEADB2"/>
              </a:clrFrom>
              <a:clrTo>
                <a:srgbClr val="AEADB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5" t="45332" r="31757" b="11468"/>
          <a:stretch/>
        </p:blipFill>
        <p:spPr>
          <a:xfrm>
            <a:off x="6633516" y="3784933"/>
            <a:ext cx="2068448" cy="2724298"/>
          </a:xfrm>
          <a:prstGeom prst="rect">
            <a:avLst/>
          </a:prstGeom>
        </p:spPr>
      </p:pic>
      <p:pic>
        <p:nvPicPr>
          <p:cNvPr id="14" name="Obrázok 13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B9B4B8"/>
              </a:clrFrom>
              <a:clrTo>
                <a:srgbClr val="B9B4B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5" t="10267" r="28849" b="57066"/>
          <a:stretch/>
        </p:blipFill>
        <p:spPr>
          <a:xfrm>
            <a:off x="8983255" y="4268951"/>
            <a:ext cx="2194560" cy="224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20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>
            <a:hlinkClick r:id="rId2"/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0530"/>
            <a:ext cx="12192000" cy="7506330"/>
          </a:xfrm>
          <a:prstGeom prst="rect">
            <a:avLst/>
          </a:prstGeom>
          <a:ln>
            <a:noFill/>
          </a:ln>
        </p:spPr>
      </p:pic>
      <p:sp>
        <p:nvSpPr>
          <p:cNvPr id="6" name="Obdĺžnik 5"/>
          <p:cNvSpPr/>
          <p:nvPr/>
        </p:nvSpPr>
        <p:spPr>
          <a:xfrm>
            <a:off x="952140" y="-258079"/>
            <a:ext cx="10681060" cy="22091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>VIEM AJ TOTO?</a:t>
            </a:r>
            <a:endParaRPr lang="sk-SK" sz="4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accent6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Podnadpis 3"/>
          <p:cNvSpPr txBox="1">
            <a:spLocks/>
          </p:cNvSpPr>
          <p:nvPr/>
        </p:nvSpPr>
        <p:spPr>
          <a:xfrm>
            <a:off x="1656228" y="1727010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2800" b="1" dirty="0" err="1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Mediznárodný</a:t>
            </a:r>
            <a:r>
              <a:rPr lang="sk-SK" sz="28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deň lesov 2020 – 21. marca</a:t>
            </a:r>
          </a:p>
          <a:p>
            <a:r>
              <a:rPr lang="sk-SK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21. marec ako Medzinárodný deň lesov je oslavovaný od roku 2012</a:t>
            </a: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1" y="2667196"/>
            <a:ext cx="3803820" cy="25378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780" y="4327366"/>
            <a:ext cx="2997200" cy="271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742" y="3000460"/>
            <a:ext cx="3315752" cy="2199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517" y="4738020"/>
            <a:ext cx="3463446" cy="2307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985" y="2941264"/>
            <a:ext cx="3619500" cy="2247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0791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>
            <a:hlinkClick r:id="rId2"/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0530"/>
            <a:ext cx="12192000" cy="7506330"/>
          </a:xfrm>
          <a:prstGeom prst="rect">
            <a:avLst/>
          </a:prstGeom>
          <a:ln>
            <a:noFill/>
          </a:ln>
        </p:spPr>
      </p:pic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685288" y="4041978"/>
            <a:ext cx="9144000" cy="1655762"/>
          </a:xfrm>
        </p:spPr>
        <p:txBody>
          <a:bodyPr>
            <a:normAutofit/>
          </a:bodyPr>
          <a:lstStyle/>
          <a:p>
            <a:r>
              <a:rPr lang="sk-SK" sz="2000" dirty="0" smtClean="0">
                <a:latin typeface="Comic Sans MS" panose="030F0702030302020204" pitchFamily="66" charset="0"/>
                <a:hlinkClick r:id="rId2"/>
              </a:rPr>
              <a:t>https://www.youtube.com/watch?v=z2XNsqNKN2Y</a:t>
            </a:r>
            <a:endParaRPr lang="sk-SK" sz="2000" dirty="0">
              <a:latin typeface="Comic Sans MS" panose="030F0702030302020204" pitchFamily="66" charset="0"/>
            </a:endParaRPr>
          </a:p>
        </p:txBody>
      </p:sp>
      <p:sp>
        <p:nvSpPr>
          <p:cNvPr id="5" name="Nadpis 4"/>
          <p:cNvSpPr>
            <a:spLocks noGrp="1"/>
          </p:cNvSpPr>
          <p:nvPr>
            <p:ph type="ctrTitle"/>
          </p:nvPr>
        </p:nvSpPr>
        <p:spPr>
          <a:xfrm>
            <a:off x="70446" y="317217"/>
            <a:ext cx="9144000" cy="2387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>PUSTI SI KRÁTKE VIDEO</a:t>
            </a:r>
            <a:br>
              <a:rPr lang="sk-SK" sz="4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</a:br>
            <a:r>
              <a:rPr lang="sk-SK" sz="4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sk-SK" sz="4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</a:br>
            <a:r>
              <a:rPr lang="sk-SK" sz="4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>- nezabudni zapnúť zvuk :)</a:t>
            </a:r>
            <a:endParaRPr lang="sk-SK" sz="40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9" name="Skupina 8"/>
          <p:cNvGrpSpPr/>
          <p:nvPr/>
        </p:nvGrpSpPr>
        <p:grpSpPr>
          <a:xfrm>
            <a:off x="9072154" y="2132416"/>
            <a:ext cx="2313992" cy="1474236"/>
            <a:chOff x="9209314" y="2024743"/>
            <a:chExt cx="2313992" cy="1474236"/>
          </a:xfrm>
        </p:grpSpPr>
        <p:sp>
          <p:nvSpPr>
            <p:cNvPr id="4" name="Oválna bublina 3"/>
            <p:cNvSpPr/>
            <p:nvPr/>
          </p:nvSpPr>
          <p:spPr>
            <a:xfrm>
              <a:off x="9209314" y="2024743"/>
              <a:ext cx="2313992" cy="1474236"/>
            </a:xfrm>
            <a:prstGeom prst="wedgeEllipseCallou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6" name="BlokTextu 5"/>
            <p:cNvSpPr txBox="1"/>
            <p:nvPr/>
          </p:nvSpPr>
          <p:spPr>
            <a:xfrm>
              <a:off x="9493897" y="2254029"/>
              <a:ext cx="174482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2000" b="1" dirty="0" smtClean="0">
                  <a:latin typeface="Comic Sans MS" panose="030F0702030302020204" pitchFamily="66" charset="0"/>
                </a:rPr>
                <a:t>KLIKNI </a:t>
              </a:r>
            </a:p>
            <a:p>
              <a:pPr algn="ctr"/>
              <a:r>
                <a:rPr lang="sk-SK" sz="2000" b="1" dirty="0" smtClean="0">
                  <a:latin typeface="Comic Sans MS" panose="030F0702030302020204" pitchFamily="66" charset="0"/>
                </a:rPr>
                <a:t>NA </a:t>
              </a:r>
            </a:p>
            <a:p>
              <a:pPr algn="ctr"/>
              <a:r>
                <a:rPr lang="sk-SK" sz="2000" b="1" dirty="0" smtClean="0">
                  <a:latin typeface="Comic Sans MS" panose="030F0702030302020204" pitchFamily="66" charset="0"/>
                </a:rPr>
                <a:t>LINK</a:t>
              </a:r>
              <a:endParaRPr lang="sk-SK" sz="2000" b="1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8" name="Obrázo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32" y="2761860"/>
            <a:ext cx="2951433" cy="3937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1591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>
            <a:hlinkClick r:id="rId2"/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0530"/>
            <a:ext cx="12192000" cy="7506330"/>
          </a:xfrm>
          <a:prstGeom prst="rect">
            <a:avLst/>
          </a:prstGeom>
          <a:ln>
            <a:noFill/>
          </a:ln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-534232" y="3635421"/>
            <a:ext cx="12900062" cy="4289811"/>
          </a:xfrm>
        </p:spPr>
        <p:txBody>
          <a:bodyPr>
            <a:normAutofit fontScale="90000"/>
          </a:bodyPr>
          <a:lstStyle/>
          <a:p>
            <a:pPr marL="857250" indent="-857250" algn="l">
              <a:buFont typeface="Arial" panose="020B0604020202020204" pitchFamily="34" charset="0"/>
              <a:buChar char="•"/>
            </a:pPr>
            <a:r>
              <a:rPr lang="sk-SK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sk-SK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</a:br>
            <a:r>
              <a:rPr lang="sk-SK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sk-SK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</a:br>
            <a:r>
              <a:rPr lang="sk-SK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sk-SK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</a:br>
            <a:r>
              <a:rPr lang="sk-SK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sk-SK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</a:br>
            <a:r>
              <a:rPr lang="sk-SK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sk-SK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</a:br>
            <a:r>
              <a:rPr lang="sk-SK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sk-SK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</a:br>
            <a:r>
              <a:rPr lang="sk-SK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sk-SK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</a:br>
            <a:r>
              <a:rPr lang="sk-SK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sk-SK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</a:br>
            <a:r>
              <a:rPr lang="sk-SK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sk-SK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</a:br>
            <a:r>
              <a:rPr lang="sk-SK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sk-SK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</a:br>
            <a:r>
              <a:rPr lang="sk-SK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sk-SK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</a:br>
            <a:r>
              <a:rPr lang="sk-SK" sz="31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>Priprav si pre svojich spolužiakov projekt.</a:t>
            </a:r>
            <a:br>
              <a:rPr lang="sk-SK" sz="31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</a:br>
            <a:r>
              <a:rPr lang="sk-SK" sz="36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sk-SK" sz="36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</a:br>
            <a:r>
              <a:rPr lang="sk-SK" sz="36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sk-SK" sz="36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</a:br>
            <a:r>
              <a:rPr lang="sk-SK" sz="36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>Téma: </a:t>
            </a:r>
            <a:r>
              <a:rPr lang="sk-SK" sz="36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>Na prechádzke lesom</a:t>
            </a:r>
            <a:br>
              <a:rPr lang="sk-SK" sz="36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</a:br>
            <a:r>
              <a:rPr lang="sk-SK" sz="36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sk-SK" sz="36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</a:br>
            <a:r>
              <a:rPr lang="sk-SK" sz="36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>Projekt by mal obsahovať:</a:t>
            </a:r>
            <a:br>
              <a:rPr lang="sk-SK" sz="36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</a:br>
            <a:r>
              <a:rPr lang="sk-SK" sz="36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sk-SK" sz="31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sk-SK" sz="27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>1. niekoľko zaujímavých informácií o rastline alebo živočíchovi patriaceho do lesného spoločenstva</a:t>
            </a:r>
            <a:br>
              <a:rPr lang="sk-SK" sz="27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</a:br>
            <a:r>
              <a:rPr lang="sk-SK" sz="27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>   </a:t>
            </a:r>
            <a:r>
              <a:rPr lang="sk-SK" sz="27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>2. obrázok</a:t>
            </a:r>
            <a:br>
              <a:rPr lang="sk-SK" sz="27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</a:br>
            <a:r>
              <a:rPr lang="sk-SK" sz="27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sk-SK" sz="27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sk-SK" sz="27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sk-SK" sz="27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>3. na začiatku projektu vymysli a napíš hádanku alebo báseň o tejto rastline alebo živočíchovi – môže byť aj vtipná </a:t>
            </a:r>
            <a:r>
              <a:rPr lang="sk-SK" sz="27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  </a:t>
            </a:r>
            <a:br>
              <a:rPr lang="sk-SK" sz="27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</a:br>
            <a:r>
              <a:rPr lang="sk-SK" sz="27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sk-SK" sz="27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sk-SK" sz="27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sk-SK" sz="27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!!! Môžeš si vybrať z rastlín a živočíchov, ktoré máš v učebnici alebo ktorékoľvek iné patriace do tohto spoločenstva </a:t>
            </a:r>
            <a:r>
              <a:rPr lang="sk-SK" sz="31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sk-SK" sz="31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</a:br>
            <a:r>
              <a:rPr lang="sk-SK" sz="36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sk-SK" sz="36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</a:br>
            <a:r>
              <a:rPr lang="sk-SK" sz="36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sk-SK" sz="36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</a:br>
            <a:endParaRPr lang="sk-SK" sz="3600" dirty="0"/>
          </a:p>
        </p:txBody>
      </p:sp>
      <p:sp>
        <p:nvSpPr>
          <p:cNvPr id="8" name="Obdĺžnik 7"/>
          <p:cNvSpPr/>
          <p:nvPr/>
        </p:nvSpPr>
        <p:spPr>
          <a:xfrm>
            <a:off x="404744" y="194437"/>
            <a:ext cx="10681060" cy="22091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>PROJEKT</a:t>
            </a:r>
          </a:p>
          <a:p>
            <a:pPr algn="ctr"/>
            <a:endParaRPr lang="sk-SK" sz="4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0" name="Obrázo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078" y="2019161"/>
            <a:ext cx="3734375" cy="2098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496" y="80035"/>
            <a:ext cx="3149082" cy="2099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4204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theme/theme1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240</TotalTime>
  <Words>404</Words>
  <Application>Microsoft Office PowerPoint</Application>
  <PresentationFormat>Širokouhlá</PresentationFormat>
  <Paragraphs>50</Paragraphs>
  <Slides>10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Comic Sans MS</vt:lpstr>
      <vt:lpstr>Wingdings</vt:lpstr>
      <vt:lpstr>Motív balíka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PUSTI SI KRÁTKE VIDEO  - nezabudni zapnúť zvuk :)</vt:lpstr>
      <vt:lpstr>           Priprav si pre svojich spolužiakov projekt.   Téma: Na prechádzke lesom  Projekt by mal obsahovať:   1. niekoľko zaujímavých informácií o rastline alebo živočíchovi patriaceho do lesného spoločenstva    2. obrázok    3. na začiatku projektu vymysli a napíš hádanku alebo báseň o tejto rastline alebo živočíchovi – môže byť aj vtipná       !!! Môžeš si vybrať z rastlín a živočíchov, ktoré máš v učebnici alebo ktorékoľvek iné patriace do tohto spoločenstva    </vt:lpstr>
      <vt:lpstr>ĎAKUJEM ZA POZORNOSŤ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Janka</dc:creator>
  <cp:lastModifiedBy>HP</cp:lastModifiedBy>
  <cp:revision>25</cp:revision>
  <dcterms:created xsi:type="dcterms:W3CDTF">2020-03-29T19:34:21Z</dcterms:created>
  <dcterms:modified xsi:type="dcterms:W3CDTF">2021-03-20T09:40:37Z</dcterms:modified>
</cp:coreProperties>
</file>