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9" r:id="rId3"/>
    <p:sldId id="263" r:id="rId4"/>
    <p:sldId id="264" r:id="rId5"/>
    <p:sldId id="289" r:id="rId6"/>
    <p:sldId id="287" r:id="rId7"/>
    <p:sldId id="285" r:id="rId8"/>
    <p:sldId id="290" r:id="rId9"/>
    <p:sldId id="294" r:id="rId10"/>
    <p:sldId id="293" r:id="rId11"/>
    <p:sldId id="266" r:id="rId12"/>
    <p:sldId id="295" r:id="rId13"/>
    <p:sldId id="296" r:id="rId14"/>
    <p:sldId id="297" r:id="rId15"/>
    <p:sldId id="283" r:id="rId16"/>
    <p:sldId id="298" r:id="rId17"/>
    <p:sldId id="259" r:id="rId18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9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11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8D35F-A88D-493B-A79D-3B9FD31EFE6B}" type="datetimeFigureOut">
              <a:rPr lang="sk-SK" smtClean="0"/>
              <a:pPr/>
              <a:t>12.02.2021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83C3F-747F-4D11-AE6F-8F00559AF85B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1. Úvodná časť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83C3F-747F-4D11-AE6F-8F00559AF85B}" type="slidenum">
              <a:rPr lang="sk-SK" smtClean="0"/>
              <a:pPr/>
              <a:t>1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2. Motivačná časť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83C3F-747F-4D11-AE6F-8F00559AF85B}" type="slidenum">
              <a:rPr lang="sk-SK" smtClean="0"/>
              <a:pPr/>
              <a:t>2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3. Expozičná časť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83C3F-747F-4D11-AE6F-8F00559AF85B}" type="slidenum">
              <a:rPr lang="sk-SK" smtClean="0"/>
              <a:pPr/>
              <a:t>3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3. Expozičná časť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83C3F-747F-4D11-AE6F-8F00559AF85B}" type="slidenum">
              <a:rPr lang="sk-SK" smtClean="0"/>
              <a:pPr/>
              <a:t>9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3. Expozičná časť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83C3F-747F-4D11-AE6F-8F00559AF85B}" type="slidenum">
              <a:rPr lang="sk-SK" smtClean="0"/>
              <a:pPr/>
              <a:t>14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3. Expozičná časť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83C3F-747F-4D11-AE6F-8F00559AF85B}" type="slidenum">
              <a:rPr lang="sk-SK" smtClean="0"/>
              <a:pPr/>
              <a:t>15</a:t>
            </a:fld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3. Expozičná časť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83C3F-747F-4D11-AE6F-8F00559AF85B}" type="slidenum">
              <a:rPr lang="sk-SK" smtClean="0"/>
              <a:pPr/>
              <a:t>16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40FE-C9C6-4D04-894F-E24B233A7A69}" type="datetime8">
              <a:rPr lang="sk-SK" smtClean="0"/>
              <a:pPr/>
              <a:t>12.02.2021 7:36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EEC0-D9C7-4F9C-B91C-D12155C3684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20D1-15B1-4554-8D90-28509E17A9C0}" type="datetime8">
              <a:rPr lang="sk-SK" smtClean="0"/>
              <a:pPr/>
              <a:t>12.02.2021 7:36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EEC0-D9C7-4F9C-B91C-D12155C3684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30B00-F68F-4869-902C-1EA9B2515DE3}" type="datetime8">
              <a:rPr lang="sk-SK" smtClean="0"/>
              <a:pPr/>
              <a:t>12.02.2021 7:36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EEC0-D9C7-4F9C-B91C-D12155C3684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D91C1-B744-43CA-9C98-217F2E43C2FE}" type="datetime8">
              <a:rPr lang="sk-SK" smtClean="0"/>
              <a:pPr/>
              <a:t>12.02.2021 7:36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EEC0-D9C7-4F9C-B91C-D12155C3684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93EDB-991D-4FDE-BED0-0DE8017A0CD6}" type="datetime8">
              <a:rPr lang="sk-SK" smtClean="0"/>
              <a:pPr/>
              <a:t>12.02.2021 7:36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EEC0-D9C7-4F9C-B91C-D12155C3684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C6AAD-7B9C-4C97-BD43-F1688D3F4921}" type="datetime8">
              <a:rPr lang="sk-SK" smtClean="0"/>
              <a:pPr/>
              <a:t>12.02.2021 7:36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EEC0-D9C7-4F9C-B91C-D12155C3684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0043C-57B2-4901-8825-E2BEB8ADAA05}" type="datetime8">
              <a:rPr lang="sk-SK" smtClean="0"/>
              <a:pPr/>
              <a:t>12.02.2021 7:36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EEC0-D9C7-4F9C-B91C-D12155C3684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4A255-D5AE-47A5-B541-293E72421393}" type="datetime8">
              <a:rPr lang="sk-SK" smtClean="0"/>
              <a:pPr/>
              <a:t>12.02.2021 7:36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EEC0-D9C7-4F9C-B91C-D12155C3684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B0696-28BA-4A56-AC5D-F1D2DFCA044F}" type="datetime8">
              <a:rPr lang="sk-SK" smtClean="0"/>
              <a:pPr/>
              <a:t>12.02.2021 7:36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EEC0-D9C7-4F9C-B91C-D12155C3684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3CD4-6E5D-4B9C-8B22-71E9D534F55C}" type="datetime8">
              <a:rPr lang="sk-SK" smtClean="0"/>
              <a:pPr/>
              <a:t>12.02.2021 7:36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EEC0-D9C7-4F9C-B91C-D12155C3684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76AA-DCD0-4A34-B5B5-5AC132885A88}" type="datetime8">
              <a:rPr lang="sk-SK" smtClean="0"/>
              <a:pPr/>
              <a:t>12.02.2021 7:36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EEC0-D9C7-4F9C-B91C-D12155C3684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C724C-11A1-4245-8803-9624BD19D09D}" type="datetime8">
              <a:rPr lang="sk-SK" smtClean="0"/>
              <a:pPr/>
              <a:t>12.02.2021 7:36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1EEC0-D9C7-4F9C-B91C-D12155C3684B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1.bp.blogspot.com/-oUTmSzwznUk/Uc3IR79BnuI/AAAAAAAAArY/elGObsUTpCY/s300/gfhfghfg.png" TargetMode="External"/><Relationship Id="rId13" Type="http://schemas.openxmlformats.org/officeDocument/2006/relationships/hyperlink" Target="https://cdn.the-scientist.com/assets/articleNo/29922/iImg/611/honeybee.png" TargetMode="External"/><Relationship Id="rId3" Type="http://schemas.openxmlformats.org/officeDocument/2006/relationships/hyperlink" Target="https://i.pinimg.com/736x/44/43/0f/44430fb165e01a78c4a7dfe2661ac13d--powerpoint-design-farm-animals.jpg" TargetMode="External"/><Relationship Id="rId7" Type="http://schemas.openxmlformats.org/officeDocument/2006/relationships/hyperlink" Target="https://image.shutterstock.com/image-photo/white-domestic-goose-isolated-on-260nw-326040776.jpg" TargetMode="External"/><Relationship Id="rId12" Type="http://schemas.openxmlformats.org/officeDocument/2006/relationships/hyperlink" Target="https://i.pinimg.com/736x/d9/0a/ed/d90aed6bf9edfff0f2c09d7ca6b353ef.jpg" TargetMode="External"/><Relationship Id="rId2" Type="http://schemas.openxmlformats.org/officeDocument/2006/relationships/hyperlink" Target="https://cdn2.vectorstock.com/i/1000x1000/07/56/farm-background-with-farmers-and-farm-animals-acti-vector-2172075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mages.freeimages.com/images/large-previews/a8c/cow-1571234.jpg" TargetMode="External"/><Relationship Id="rId11" Type="http://schemas.openxmlformats.org/officeDocument/2006/relationships/hyperlink" Target="https://townsquare.media/site/385/files/2019/07/bunny-rabbit.jpg?w=980&amp;q=75" TargetMode="External"/><Relationship Id="rId5" Type="http://schemas.openxmlformats.org/officeDocument/2006/relationships/hyperlink" Target="https://toolkit.ecn.cz/img_upload/95e02e1eedb887b5e5159817118e1ca8/pstros-dvouprsty.png" TargetMode="External"/><Relationship Id="rId15" Type="http://schemas.openxmlformats.org/officeDocument/2006/relationships/hyperlink" Target="https://www.wbcats.org/wp-content/uploads/2018/01/kittencover1-1.png" TargetMode="External"/><Relationship Id="rId10" Type="http://schemas.openxmlformats.org/officeDocument/2006/relationships/hyperlink" Target="https://media.istockphoto.com/photos/pig-on-white-picture-id861535468?k=6&amp;m=861535468&amp;s=612x612&amp;w=0&amp;h=cwldxIpxq54x5A9qz1oMj4Q-0PrrnHAN_nji5KSeveA" TargetMode="External"/><Relationship Id="rId4" Type="http://schemas.openxmlformats.org/officeDocument/2006/relationships/hyperlink" Target="https://www.craft-products.com/prodimages/giant/WP799b-1.jpg" TargetMode="External"/><Relationship Id="rId9" Type="http://schemas.openxmlformats.org/officeDocument/2006/relationships/hyperlink" Target="https://encrypted-tbn0.gstatic.com/images?q=tbn:ANd9GcRLSS_ah06HSXXhF3sBv2N_AqL7xeFQuNlpiHnfGwN9NDl_hchV&amp;usqp=CAU" TargetMode="External"/><Relationship Id="rId14" Type="http://schemas.openxmlformats.org/officeDocument/2006/relationships/hyperlink" Target="https://www.centralnewyorkinjurylawyer.com/files/2015/05/dog.jp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arm background with farmers and farm animals acti"/>
          <p:cNvPicPr>
            <a:picLocks noChangeAspect="1" noChangeArrowheads="1"/>
          </p:cNvPicPr>
          <p:nvPr/>
        </p:nvPicPr>
        <p:blipFill>
          <a:blip r:embed="rId3"/>
          <a:srcRect r="-468" b="7562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2571736" y="6172200"/>
            <a:ext cx="4143372" cy="685800"/>
          </a:xfrm>
        </p:spPr>
        <p:txBody>
          <a:bodyPr/>
          <a:lstStyle/>
          <a:p>
            <a:pPr>
              <a:buNone/>
            </a:pPr>
            <a:r>
              <a:rPr lang="sk-SK" dirty="0" smtClean="0">
                <a:solidFill>
                  <a:srgbClr val="FF0000"/>
                </a:solidFill>
              </a:rPr>
              <a:t>Mgr. Danka Spišáková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204950" y="357166"/>
            <a:ext cx="893905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CHOV ŽIVOČÍCHOV A ÚŽITOK Z NICH - 2</a:t>
            </a:r>
            <a:endParaRPr lang="sk-SK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0B66-3268-462B-8B6E-1E5B93A9C900}" type="datetime8">
              <a:rPr lang="sk-SK" smtClean="0"/>
              <a:pPr/>
              <a:t>12.02.2021 7:36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B0696-28BA-4A56-AC5D-F1D2DFCA044F}" type="datetime8">
              <a:rPr lang="sk-SK" smtClean="0"/>
              <a:pPr/>
              <a:t>12.02.2021 7:36</a:t>
            </a:fld>
            <a:endParaRPr lang="sk-SK"/>
          </a:p>
        </p:txBody>
      </p:sp>
      <p:pic>
        <p:nvPicPr>
          <p:cNvPr id="1027" name="Picture 3" descr="D:\21. Bludisko_zivocich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Zaoblený obdĺžnik 5"/>
          <p:cNvSpPr/>
          <p:nvPr/>
        </p:nvSpPr>
        <p:spPr>
          <a:xfrm>
            <a:off x="8143900" y="214290"/>
            <a:ext cx="571504" cy="5715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  <a:latin typeface="Century Schoolbook" pitchFamily="18" charset="0"/>
              </a:rPr>
              <a:t>?</a:t>
            </a:r>
            <a:endParaRPr lang="sk-SK" sz="4400" b="1" dirty="0">
              <a:solidFill>
                <a:srgbClr val="C00000"/>
              </a:solidFill>
              <a:latin typeface="Century Schoolbook" pitchFamily="18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500034" y="1428736"/>
            <a:ext cx="1285884" cy="40011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sk-SK" sz="2000" b="1" i="1" dirty="0" smtClean="0">
                <a:latin typeface="Century Schoolbook" pitchFamily="18" charset="0"/>
              </a:rPr>
              <a:t>BÚDA</a:t>
            </a:r>
            <a:endParaRPr lang="pl-PL" sz="2000" b="1" i="1" dirty="0" smtClean="0">
              <a:latin typeface="Century Schoolbook" pitchFamily="18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1857356" y="1142984"/>
            <a:ext cx="271461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b="1" i="1" dirty="0" smtClean="0">
                <a:latin typeface="Century Schoolbook" pitchFamily="18" charset="0"/>
              </a:rPr>
              <a:t>STAJŇA A OHRADA</a:t>
            </a:r>
            <a:endParaRPr lang="pl-PL" b="1" i="1" dirty="0" smtClean="0">
              <a:latin typeface="Century Schoolbook" pitchFamily="18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6929454" y="785794"/>
            <a:ext cx="2000264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sk-SK" sz="2000" b="1" i="1" dirty="0" smtClean="0">
                <a:latin typeface="Century Schoolbook" pitchFamily="18" charset="0"/>
              </a:rPr>
              <a:t>HOLUBNÍK</a:t>
            </a:r>
            <a:endParaRPr lang="pl-PL" sz="2000" b="1" i="1" dirty="0" smtClean="0">
              <a:latin typeface="Century Schoolbook" pitchFamily="18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5857884" y="2357430"/>
            <a:ext cx="1143008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2000" b="1" i="1" dirty="0" smtClean="0">
                <a:latin typeface="Century Schoolbook" pitchFamily="18" charset="0"/>
              </a:rPr>
              <a:t>KURÍN</a:t>
            </a:r>
            <a:endParaRPr lang="pl-PL" sz="2000" b="1" i="1" dirty="0" smtClean="0">
              <a:latin typeface="Century Schoolbook" pitchFamily="18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3786182" y="5500702"/>
            <a:ext cx="1285884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2000" b="1" i="1" dirty="0" smtClean="0">
                <a:latin typeface="Century Schoolbook" pitchFamily="18" charset="0"/>
              </a:rPr>
              <a:t>CHLIEV</a:t>
            </a:r>
            <a:endParaRPr lang="pl-PL" sz="2000" b="1" i="1" dirty="0" smtClean="0">
              <a:latin typeface="Century Schoolbook" pitchFamily="18" charset="0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357158" y="6072206"/>
            <a:ext cx="1500198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2000" b="1" i="1" dirty="0" smtClean="0">
                <a:latin typeface="Century Schoolbook" pitchFamily="18" charset="0"/>
              </a:rPr>
              <a:t>MAŠTAĽ</a:t>
            </a:r>
            <a:endParaRPr lang="pl-PL" sz="2000" b="1" i="1" dirty="0" smtClean="0"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5" descr="obr 011_str7_ul2_ku križovatke, bubliny s textami dorobime.PNG"/>
          <p:cNvPicPr>
            <a:picLocks noChangeAspect="1"/>
          </p:cNvPicPr>
          <p:nvPr/>
        </p:nvPicPr>
        <p:blipFill>
          <a:blip r:embed="rId2"/>
          <a:srcRect l="781" t="10626" r="44531"/>
          <a:stretch>
            <a:fillRect/>
          </a:stretch>
        </p:blipFill>
        <p:spPr bwMode="auto">
          <a:xfrm>
            <a:off x="285720" y="2143116"/>
            <a:ext cx="201612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ublina v tvare zaobleného obdĺžnika 2"/>
          <p:cNvSpPr/>
          <p:nvPr/>
        </p:nvSpPr>
        <p:spPr>
          <a:xfrm>
            <a:off x="357158" y="285728"/>
            <a:ext cx="5643602" cy="1714512"/>
          </a:xfrm>
          <a:prstGeom prst="wedgeRoundRectCallout">
            <a:avLst>
              <a:gd name="adj1" fmla="val -31103"/>
              <a:gd name="adj2" fmla="val 84794"/>
              <a:gd name="adj3" fmla="val 16667"/>
            </a:avLst>
          </a:prstGeom>
          <a:solidFill>
            <a:srgbClr val="CC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sk-SK" sz="3600" b="1" dirty="0" smtClean="0">
                <a:solidFill>
                  <a:srgbClr val="006600"/>
                </a:solidFill>
                <a:latin typeface="Century Schoolbook" pitchFamily="18" charset="0"/>
                <a:cs typeface="Times New Roman" pitchFamily="18" charset="0"/>
              </a:rPr>
              <a:t>VIEŠ ČO ZNAMENÁ ZDOMÁCŇOVANIE ŽIVOČÍCHOV</a:t>
            </a:r>
            <a:r>
              <a:rPr lang="sk-SK" sz="3600" b="1" i="1" dirty="0" smtClean="0">
                <a:solidFill>
                  <a:srgbClr val="006600"/>
                </a:solidFill>
                <a:latin typeface="Century Schoolbook" pitchFamily="18" charset="0"/>
                <a:cs typeface="Times New Roman" pitchFamily="18" charset="0"/>
              </a:rPr>
              <a:t>?</a:t>
            </a:r>
            <a:endParaRPr lang="sk-SK" sz="3600" dirty="0">
              <a:solidFill>
                <a:srgbClr val="006600"/>
              </a:solidFill>
              <a:latin typeface="Century Schoolbook" pitchFamily="18" charset="0"/>
            </a:endParaRPr>
          </a:p>
        </p:txBody>
      </p:sp>
      <p:pic>
        <p:nvPicPr>
          <p:cNvPr id="4" name="Obrázok 1" descr="obr 037_str43_ul 3 tabulka.png"/>
          <p:cNvPicPr>
            <a:picLocks noChangeAspect="1"/>
          </p:cNvPicPr>
          <p:nvPr/>
        </p:nvPicPr>
        <p:blipFill>
          <a:blip r:embed="rId3"/>
          <a:srcRect r="48936"/>
          <a:stretch>
            <a:fillRect/>
          </a:stretch>
        </p:blipFill>
        <p:spPr bwMode="auto">
          <a:xfrm flipH="1">
            <a:off x="7429456" y="1071546"/>
            <a:ext cx="1714544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ublina v tvare zaobleného obdĺžnika 4"/>
          <p:cNvSpPr/>
          <p:nvPr/>
        </p:nvSpPr>
        <p:spPr>
          <a:xfrm>
            <a:off x="2143108" y="2357430"/>
            <a:ext cx="5500726" cy="3571900"/>
          </a:xfrm>
          <a:prstGeom prst="wedgeRoundRectCallout">
            <a:avLst>
              <a:gd name="adj1" fmla="val 55219"/>
              <a:gd name="adj2" fmla="val -40565"/>
              <a:gd name="adj3" fmla="val 16667"/>
            </a:avLst>
          </a:prstGeom>
          <a:solidFill>
            <a:srgbClr val="FFCC99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sk-SK" sz="32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ZDOMÁCŇOVANIE ŽIVOČÍCHOV ZNAMENÁ, ŽE ĽUDIA DIVÉ ŽIVOČÍCHY ZAČALI CHOVAŤ VO SVOJICH DOMÁCNOSTIACH.</a:t>
            </a:r>
            <a:endParaRPr lang="sk-SK" sz="3200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6" name="Zaoblený obdĺžnik 5"/>
          <p:cNvSpPr/>
          <p:nvPr/>
        </p:nvSpPr>
        <p:spPr>
          <a:xfrm>
            <a:off x="8143900" y="214290"/>
            <a:ext cx="571504" cy="5715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  <a:latin typeface="Century Schoolbook" pitchFamily="18" charset="0"/>
              </a:rPr>
              <a:t>?</a:t>
            </a:r>
            <a:endParaRPr lang="sk-SK" sz="4400" b="1" dirty="0">
              <a:solidFill>
                <a:srgbClr val="C00000"/>
              </a:solidFill>
              <a:latin typeface="Century Schoolbook" pitchFamily="18" charset="0"/>
            </a:endParaRP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181D-73B4-41EC-A91B-6954B2080F50}" type="datetime8">
              <a:rPr lang="sk-SK" smtClean="0"/>
              <a:pPr/>
              <a:t>12.02.2021 7:36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5" descr="obr 011_str7_ul2_ku križovatke, bubliny s textami dorobime.PNG"/>
          <p:cNvPicPr>
            <a:picLocks noChangeAspect="1"/>
          </p:cNvPicPr>
          <p:nvPr/>
        </p:nvPicPr>
        <p:blipFill>
          <a:blip r:embed="rId2"/>
          <a:srcRect l="781" t="10626" r="44531"/>
          <a:stretch>
            <a:fillRect/>
          </a:stretch>
        </p:blipFill>
        <p:spPr bwMode="auto">
          <a:xfrm>
            <a:off x="285720" y="2143116"/>
            <a:ext cx="201612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ublina v tvare zaobleného obdĺžnika 2"/>
          <p:cNvSpPr/>
          <p:nvPr/>
        </p:nvSpPr>
        <p:spPr>
          <a:xfrm>
            <a:off x="357158" y="285728"/>
            <a:ext cx="5643602" cy="1714512"/>
          </a:xfrm>
          <a:prstGeom prst="wedgeRoundRectCallout">
            <a:avLst>
              <a:gd name="adj1" fmla="val -31103"/>
              <a:gd name="adj2" fmla="val 84794"/>
              <a:gd name="adj3" fmla="val 16667"/>
            </a:avLst>
          </a:prstGeom>
          <a:solidFill>
            <a:srgbClr val="CC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sk-SK" sz="3600" b="1" dirty="0" smtClean="0">
                <a:solidFill>
                  <a:srgbClr val="006600"/>
                </a:solidFill>
                <a:latin typeface="Century Schoolbook" pitchFamily="18" charset="0"/>
                <a:cs typeface="Times New Roman" pitchFamily="18" charset="0"/>
              </a:rPr>
              <a:t>PREČO ICH ZAČALI CHOVAŤ</a:t>
            </a:r>
            <a:r>
              <a:rPr lang="sk-SK" sz="3600" b="1" i="1" dirty="0" smtClean="0">
                <a:solidFill>
                  <a:srgbClr val="006600"/>
                </a:solidFill>
                <a:latin typeface="Century Schoolbook" pitchFamily="18" charset="0"/>
                <a:cs typeface="Times New Roman" pitchFamily="18" charset="0"/>
              </a:rPr>
              <a:t>?</a:t>
            </a:r>
            <a:endParaRPr lang="sk-SK" sz="3600" dirty="0">
              <a:solidFill>
                <a:srgbClr val="006600"/>
              </a:solidFill>
              <a:latin typeface="Century Schoolbook" pitchFamily="18" charset="0"/>
            </a:endParaRPr>
          </a:p>
        </p:txBody>
      </p:sp>
      <p:pic>
        <p:nvPicPr>
          <p:cNvPr id="4" name="Obrázok 1" descr="obr 037_str43_ul 3 tabulka.png"/>
          <p:cNvPicPr>
            <a:picLocks noChangeAspect="1"/>
          </p:cNvPicPr>
          <p:nvPr/>
        </p:nvPicPr>
        <p:blipFill>
          <a:blip r:embed="rId3"/>
          <a:srcRect r="48936"/>
          <a:stretch>
            <a:fillRect/>
          </a:stretch>
        </p:blipFill>
        <p:spPr bwMode="auto">
          <a:xfrm flipH="1">
            <a:off x="7429456" y="1071546"/>
            <a:ext cx="1714544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ublina v tvare zaobleného obdĺžnika 4"/>
          <p:cNvSpPr/>
          <p:nvPr/>
        </p:nvSpPr>
        <p:spPr>
          <a:xfrm>
            <a:off x="2143108" y="2357430"/>
            <a:ext cx="5500726" cy="3571900"/>
          </a:xfrm>
          <a:prstGeom prst="wedgeRoundRectCallout">
            <a:avLst>
              <a:gd name="adj1" fmla="val 55219"/>
              <a:gd name="adj2" fmla="val -40565"/>
              <a:gd name="adj3" fmla="val 16667"/>
            </a:avLst>
          </a:prstGeom>
          <a:solidFill>
            <a:srgbClr val="FFCC99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sk-SK" sz="32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ROBILI TO PRETO, ABY IM DIVÉ ŽIVOČÍCHY POMÁHALI PRI PRÁCI, SLÚŽILI IM AKO ZDROJ POTRAVY A POSKYTOVALI IM SPOLOČNOSŤ.</a:t>
            </a:r>
            <a:endParaRPr lang="sk-SK" sz="3200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6" name="Zaoblený obdĺžnik 5"/>
          <p:cNvSpPr/>
          <p:nvPr/>
        </p:nvSpPr>
        <p:spPr>
          <a:xfrm>
            <a:off x="8143900" y="214290"/>
            <a:ext cx="571504" cy="5715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  <a:latin typeface="Century Schoolbook" pitchFamily="18" charset="0"/>
              </a:rPr>
              <a:t>?</a:t>
            </a:r>
            <a:endParaRPr lang="sk-SK" sz="4400" b="1" dirty="0">
              <a:solidFill>
                <a:srgbClr val="C00000"/>
              </a:solidFill>
              <a:latin typeface="Century Schoolbook" pitchFamily="18" charset="0"/>
            </a:endParaRP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181D-73B4-41EC-A91B-6954B2080F50}" type="datetime8">
              <a:rPr lang="sk-SK" smtClean="0"/>
              <a:pPr/>
              <a:t>12.02.2021 7:36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5" descr="obr 011_str7_ul2_ku križovatke, bubliny s textami dorobime.PNG"/>
          <p:cNvPicPr>
            <a:picLocks noChangeAspect="1"/>
          </p:cNvPicPr>
          <p:nvPr/>
        </p:nvPicPr>
        <p:blipFill>
          <a:blip r:embed="rId2"/>
          <a:srcRect l="781" t="10626" r="44531"/>
          <a:stretch>
            <a:fillRect/>
          </a:stretch>
        </p:blipFill>
        <p:spPr bwMode="auto">
          <a:xfrm>
            <a:off x="285720" y="2143116"/>
            <a:ext cx="2016125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ublina v tvare zaobleného obdĺžnika 2"/>
          <p:cNvSpPr/>
          <p:nvPr/>
        </p:nvSpPr>
        <p:spPr>
          <a:xfrm>
            <a:off x="357158" y="285728"/>
            <a:ext cx="6786610" cy="1714512"/>
          </a:xfrm>
          <a:prstGeom prst="wedgeRoundRectCallout">
            <a:avLst>
              <a:gd name="adj1" fmla="val -31103"/>
              <a:gd name="adj2" fmla="val 84794"/>
              <a:gd name="adj3" fmla="val 16667"/>
            </a:avLst>
          </a:prstGeom>
          <a:solidFill>
            <a:srgbClr val="CC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sk-SK" sz="3600" b="1" dirty="0" smtClean="0">
                <a:solidFill>
                  <a:srgbClr val="006600"/>
                </a:solidFill>
                <a:latin typeface="Century Schoolbook" pitchFamily="18" charset="0"/>
                <a:cs typeface="Times New Roman" pitchFamily="18" charset="0"/>
              </a:rPr>
              <a:t>KTORÉHO ŽIVOČÍCHA ZAČALI CHOVAŤ AKO PRVÉHO</a:t>
            </a:r>
            <a:r>
              <a:rPr lang="sk-SK" sz="3600" b="1" i="1" dirty="0" smtClean="0">
                <a:solidFill>
                  <a:srgbClr val="006600"/>
                </a:solidFill>
                <a:latin typeface="Century Schoolbook" pitchFamily="18" charset="0"/>
                <a:cs typeface="Times New Roman" pitchFamily="18" charset="0"/>
              </a:rPr>
              <a:t>?</a:t>
            </a:r>
            <a:endParaRPr lang="sk-SK" sz="3600" dirty="0">
              <a:solidFill>
                <a:srgbClr val="006600"/>
              </a:solidFill>
              <a:latin typeface="Century Schoolbook" pitchFamily="18" charset="0"/>
            </a:endParaRPr>
          </a:p>
        </p:txBody>
      </p:sp>
      <p:pic>
        <p:nvPicPr>
          <p:cNvPr id="4" name="Obrázok 1" descr="obr 037_str43_ul 3 tabulka.png"/>
          <p:cNvPicPr>
            <a:picLocks noChangeAspect="1"/>
          </p:cNvPicPr>
          <p:nvPr/>
        </p:nvPicPr>
        <p:blipFill>
          <a:blip r:embed="rId3"/>
          <a:srcRect r="48936"/>
          <a:stretch>
            <a:fillRect/>
          </a:stretch>
        </p:blipFill>
        <p:spPr bwMode="auto">
          <a:xfrm flipH="1">
            <a:off x="7429456" y="1071546"/>
            <a:ext cx="1714544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ublina v tvare zaobleného obdĺžnika 4"/>
          <p:cNvSpPr/>
          <p:nvPr/>
        </p:nvSpPr>
        <p:spPr>
          <a:xfrm>
            <a:off x="2143108" y="3500438"/>
            <a:ext cx="5715040" cy="2428892"/>
          </a:xfrm>
          <a:prstGeom prst="wedgeRoundRectCallout">
            <a:avLst>
              <a:gd name="adj1" fmla="val 45619"/>
              <a:gd name="adj2" fmla="val -97325"/>
              <a:gd name="adj3" fmla="val 16667"/>
            </a:avLst>
          </a:prstGeom>
          <a:solidFill>
            <a:srgbClr val="FFCC99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sk-SK" sz="32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PRVÝM ZDOMÁCNENÝM ŽIVOČÍCHOM BOL PRAVDEPODOBNE VLK AKO PREDCHODCA PSA.</a:t>
            </a:r>
            <a:endParaRPr lang="sk-SK" sz="3200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6" name="Zaoblený obdĺžnik 5"/>
          <p:cNvSpPr/>
          <p:nvPr/>
        </p:nvSpPr>
        <p:spPr>
          <a:xfrm>
            <a:off x="8143900" y="214290"/>
            <a:ext cx="571504" cy="5715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  <a:latin typeface="Century Schoolbook" pitchFamily="18" charset="0"/>
              </a:rPr>
              <a:t>?</a:t>
            </a:r>
            <a:endParaRPr lang="sk-SK" sz="4400" b="1" dirty="0">
              <a:solidFill>
                <a:srgbClr val="C00000"/>
              </a:solidFill>
              <a:latin typeface="Century Schoolbook" pitchFamily="18" charset="0"/>
            </a:endParaRP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181D-73B4-41EC-A91B-6954B2080F50}" type="datetime8">
              <a:rPr lang="sk-SK" smtClean="0"/>
              <a:pPr/>
              <a:t>12.02.2021 7:36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armyard Dolls House Wallpaper Border (WP799b) | Bromley Craft"/>
          <p:cNvPicPr>
            <a:picLocks noChangeAspect="1" noChangeArrowheads="1"/>
          </p:cNvPicPr>
          <p:nvPr/>
        </p:nvPicPr>
        <p:blipFill>
          <a:blip r:embed="rId3"/>
          <a:srcRect l="1666" t="35001" r="-1" b="33333"/>
          <a:stretch>
            <a:fillRect/>
          </a:stretch>
        </p:blipFill>
        <p:spPr bwMode="auto">
          <a:xfrm>
            <a:off x="0" y="5286388"/>
            <a:ext cx="9144000" cy="1571612"/>
          </a:xfrm>
          <a:prstGeom prst="rect">
            <a:avLst/>
          </a:prstGeom>
          <a:noFill/>
        </p:spPr>
      </p:pic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3F2B-13CF-4DDB-B4FA-D5414786160A}" type="datetime8">
              <a:rPr lang="sk-SK" smtClean="0"/>
              <a:pPr/>
              <a:t>12.02.2021 7:36</a:t>
            </a:fld>
            <a:endParaRPr lang="sk-SK"/>
          </a:p>
        </p:txBody>
      </p:sp>
      <p:pic>
        <p:nvPicPr>
          <p:cNvPr id="5" name="Obrázok 5" descr="obr 011_str7_ul2_ku križovatke, bubliny s textami dorobime.PNG"/>
          <p:cNvPicPr>
            <a:picLocks noChangeAspect="1"/>
          </p:cNvPicPr>
          <p:nvPr/>
        </p:nvPicPr>
        <p:blipFill>
          <a:blip r:embed="rId4"/>
          <a:srcRect l="781" t="10626" r="44531"/>
          <a:stretch>
            <a:fillRect/>
          </a:stretch>
        </p:blipFill>
        <p:spPr bwMode="auto">
          <a:xfrm>
            <a:off x="500034" y="2266538"/>
            <a:ext cx="2571768" cy="306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ublina v tvare zaobleného obdĺžnika 5"/>
          <p:cNvSpPr/>
          <p:nvPr/>
        </p:nvSpPr>
        <p:spPr>
          <a:xfrm>
            <a:off x="357158" y="285728"/>
            <a:ext cx="7929618" cy="1214446"/>
          </a:xfrm>
          <a:prstGeom prst="wedgeRoundRectCallout">
            <a:avLst>
              <a:gd name="adj1" fmla="val -25603"/>
              <a:gd name="adj2" fmla="val 110230"/>
              <a:gd name="adj3" fmla="val 16667"/>
            </a:avLst>
          </a:prstGeom>
          <a:solidFill>
            <a:srgbClr val="CC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sk-SK" sz="3600" b="1" dirty="0" smtClean="0">
                <a:solidFill>
                  <a:srgbClr val="006600"/>
                </a:solidFill>
                <a:latin typeface="Century Schoolbook" pitchFamily="18" charset="0"/>
                <a:cs typeface="Times New Roman" pitchFamily="18" charset="0"/>
              </a:rPr>
              <a:t>UROB SI MOJE POZNÁMKY.</a:t>
            </a:r>
            <a:endParaRPr lang="sk-SK" sz="3600" dirty="0">
              <a:solidFill>
                <a:srgbClr val="006600"/>
              </a:solidFill>
              <a:latin typeface="Century Schoolbook" pitchFamily="18" charset="0"/>
            </a:endParaRPr>
          </a:p>
        </p:txBody>
      </p:sp>
      <p:pic>
        <p:nvPicPr>
          <p:cNvPr id="7" name="Obrázok 12" descr="obr 044jasminka a danko hore_Str61_ul3, ti dole_str62_ul1.png"/>
          <p:cNvPicPr>
            <a:picLocks noChangeAspect="1"/>
          </p:cNvPicPr>
          <p:nvPr/>
        </p:nvPicPr>
        <p:blipFill>
          <a:blip r:embed="rId5"/>
          <a:srcRect l="46948" r="11472" b="51701"/>
          <a:stretch>
            <a:fillRect/>
          </a:stretch>
        </p:blipFill>
        <p:spPr bwMode="auto">
          <a:xfrm flipH="1">
            <a:off x="6072198" y="2216999"/>
            <a:ext cx="2143140" cy="319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armyard Dolls House Wallpaper Border (WP799b) | Bromley Craft"/>
          <p:cNvPicPr>
            <a:picLocks noChangeAspect="1" noChangeArrowheads="1"/>
          </p:cNvPicPr>
          <p:nvPr/>
        </p:nvPicPr>
        <p:blipFill>
          <a:blip r:embed="rId3"/>
          <a:srcRect l="1666" t="35001" r="-1" b="33333"/>
          <a:stretch>
            <a:fillRect/>
          </a:stretch>
        </p:blipFill>
        <p:spPr bwMode="auto">
          <a:xfrm>
            <a:off x="0" y="5286388"/>
            <a:ext cx="9144000" cy="1571612"/>
          </a:xfrm>
          <a:prstGeom prst="rect">
            <a:avLst/>
          </a:prstGeom>
          <a:noFill/>
        </p:spPr>
      </p:pic>
      <p:sp>
        <p:nvSpPr>
          <p:cNvPr id="8" name="Zástupný symbol dátumu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6CC-4B93-4A0F-A64B-2B6C7F6536A9}" type="datetime8">
              <a:rPr lang="sk-SK" smtClean="0"/>
              <a:pPr/>
              <a:t>12.02.2021 7:36</a:t>
            </a:fld>
            <a:endParaRPr lang="sk-SK"/>
          </a:p>
        </p:txBody>
      </p:sp>
      <p:pic>
        <p:nvPicPr>
          <p:cNvPr id="10" name="Obrázok 4" descr="PRVOUKA_2R_PU kap4 -- print_Strana_14.jpg"/>
          <p:cNvPicPr>
            <a:picLocks noChangeAspect="1"/>
          </p:cNvPicPr>
          <p:nvPr/>
        </p:nvPicPr>
        <p:blipFill>
          <a:blip r:embed="rId4"/>
          <a:srcRect l="7339" t="69949" r="87608" b="14730"/>
          <a:stretch>
            <a:fillRect/>
          </a:stretch>
        </p:blipFill>
        <p:spPr bwMode="auto">
          <a:xfrm rot="5400000">
            <a:off x="3629671" y="-1700877"/>
            <a:ext cx="1071570" cy="447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ok 4" descr="PRVOUKA_2R_PU kap4 -- print_Strana_14.jpg"/>
          <p:cNvPicPr>
            <a:picLocks noChangeAspect="1"/>
          </p:cNvPicPr>
          <p:nvPr/>
        </p:nvPicPr>
        <p:blipFill>
          <a:blip r:embed="rId4"/>
          <a:srcRect l="13088" t="74158" r="7628" b="10184"/>
          <a:stretch>
            <a:fillRect/>
          </a:stretch>
        </p:blipFill>
        <p:spPr bwMode="auto">
          <a:xfrm>
            <a:off x="0" y="1500174"/>
            <a:ext cx="9194725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aoblený obdĺžnik 11"/>
          <p:cNvSpPr/>
          <p:nvPr/>
        </p:nvSpPr>
        <p:spPr>
          <a:xfrm>
            <a:off x="8143900" y="214290"/>
            <a:ext cx="571504" cy="5715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  <a:latin typeface="Century Schoolbook" pitchFamily="18" charset="0"/>
              </a:rPr>
              <a:t>?</a:t>
            </a:r>
            <a:endParaRPr lang="sk-SK" sz="4400" b="1" dirty="0">
              <a:solidFill>
                <a:srgbClr val="C00000"/>
              </a:solidFill>
              <a:latin typeface="Century Schoolbook" pitchFamily="18" charset="0"/>
            </a:endParaRPr>
          </a:p>
        </p:txBody>
      </p:sp>
      <p:sp>
        <p:nvSpPr>
          <p:cNvPr id="14" name="Obdĺžnik 13"/>
          <p:cNvSpPr/>
          <p:nvPr/>
        </p:nvSpPr>
        <p:spPr>
          <a:xfrm>
            <a:off x="6643702" y="1500174"/>
            <a:ext cx="1785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i="1" dirty="0" smtClean="0">
                <a:latin typeface="Century Schoolbook" pitchFamily="18" charset="0"/>
              </a:rPr>
              <a:t>mäso</a:t>
            </a:r>
            <a:endParaRPr lang="sk-SK" sz="3600" dirty="0" smtClean="0">
              <a:latin typeface="Century Schoolbook" pitchFamily="18" charset="0"/>
            </a:endParaRPr>
          </a:p>
        </p:txBody>
      </p:sp>
      <p:sp>
        <p:nvSpPr>
          <p:cNvPr id="15" name="Obdĺžnik 14"/>
          <p:cNvSpPr/>
          <p:nvPr/>
        </p:nvSpPr>
        <p:spPr>
          <a:xfrm>
            <a:off x="2500298" y="2143116"/>
            <a:ext cx="1785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i="1" dirty="0" smtClean="0">
                <a:latin typeface="Century Schoolbook" pitchFamily="18" charset="0"/>
              </a:rPr>
              <a:t>vajcia</a:t>
            </a:r>
            <a:endParaRPr lang="sk-SK" sz="3600" dirty="0" smtClean="0">
              <a:latin typeface="Century Schoolbook" pitchFamily="18" charset="0"/>
            </a:endParaRPr>
          </a:p>
        </p:txBody>
      </p:sp>
      <p:sp>
        <p:nvSpPr>
          <p:cNvPr id="16" name="Obdĺžnik 15"/>
          <p:cNvSpPr/>
          <p:nvPr/>
        </p:nvSpPr>
        <p:spPr>
          <a:xfrm>
            <a:off x="4500562" y="2143116"/>
            <a:ext cx="1785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i="1" dirty="0" smtClean="0">
                <a:latin typeface="Century Schoolbook" pitchFamily="18" charset="0"/>
              </a:rPr>
              <a:t>mlieko</a:t>
            </a:r>
            <a:endParaRPr lang="sk-SK" sz="3600" dirty="0" smtClean="0">
              <a:latin typeface="Century Schoolbook" pitchFamily="18" charset="0"/>
            </a:endParaRPr>
          </a:p>
        </p:txBody>
      </p:sp>
      <p:sp>
        <p:nvSpPr>
          <p:cNvPr id="17" name="Obdĺžnik 16"/>
          <p:cNvSpPr/>
          <p:nvPr/>
        </p:nvSpPr>
        <p:spPr>
          <a:xfrm>
            <a:off x="428596" y="2143116"/>
            <a:ext cx="1785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i="1" dirty="0" smtClean="0">
                <a:latin typeface="Century Schoolbook" pitchFamily="18" charset="0"/>
              </a:rPr>
              <a:t>masť</a:t>
            </a:r>
            <a:endParaRPr lang="sk-SK" sz="3600" dirty="0" smtClean="0">
              <a:latin typeface="Century Schoolbook" pitchFamily="18" charset="0"/>
            </a:endParaRPr>
          </a:p>
        </p:txBody>
      </p:sp>
      <p:sp>
        <p:nvSpPr>
          <p:cNvPr id="18" name="Obdĺžnik 17"/>
          <p:cNvSpPr/>
          <p:nvPr/>
        </p:nvSpPr>
        <p:spPr>
          <a:xfrm>
            <a:off x="6715140" y="2143116"/>
            <a:ext cx="1785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i="1" dirty="0" smtClean="0">
                <a:latin typeface="Century Schoolbook" pitchFamily="18" charset="0"/>
              </a:rPr>
              <a:t>medu</a:t>
            </a:r>
            <a:endParaRPr lang="sk-SK" sz="3600" dirty="0" smtClean="0">
              <a:latin typeface="Century Schoolbook" pitchFamily="18" charset="0"/>
            </a:endParaRPr>
          </a:p>
        </p:txBody>
      </p:sp>
      <p:sp>
        <p:nvSpPr>
          <p:cNvPr id="19" name="Obdĺžnik 18"/>
          <p:cNvSpPr/>
          <p:nvPr/>
        </p:nvSpPr>
        <p:spPr>
          <a:xfrm>
            <a:off x="5214942" y="2786058"/>
            <a:ext cx="1785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i="1" dirty="0" smtClean="0">
                <a:latin typeface="Century Schoolbook" pitchFamily="18" charset="0"/>
              </a:rPr>
              <a:t>koži</a:t>
            </a:r>
            <a:endParaRPr lang="sk-SK" sz="3600" dirty="0" smtClean="0">
              <a:latin typeface="Century Schoolbook" pitchFamily="18" charset="0"/>
            </a:endParaRPr>
          </a:p>
        </p:txBody>
      </p:sp>
      <p:sp>
        <p:nvSpPr>
          <p:cNvPr id="20" name="Obdĺžnik 19"/>
          <p:cNvSpPr/>
          <p:nvPr/>
        </p:nvSpPr>
        <p:spPr>
          <a:xfrm>
            <a:off x="7072330" y="2786058"/>
            <a:ext cx="1785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i="1" dirty="0" smtClean="0">
                <a:latin typeface="Century Schoolbook" pitchFamily="18" charset="0"/>
              </a:rPr>
              <a:t>perie</a:t>
            </a:r>
            <a:endParaRPr lang="sk-SK" sz="3600" dirty="0" smtClean="0">
              <a:latin typeface="Century Schoolbook" pitchFamily="18" charset="0"/>
            </a:endParaRPr>
          </a:p>
        </p:txBody>
      </p:sp>
      <p:sp>
        <p:nvSpPr>
          <p:cNvPr id="21" name="Obdĺžnik 20"/>
          <p:cNvSpPr/>
          <p:nvPr/>
        </p:nvSpPr>
        <p:spPr>
          <a:xfrm>
            <a:off x="428596" y="3429000"/>
            <a:ext cx="1785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i="1" dirty="0" smtClean="0">
                <a:latin typeface="Century Schoolbook" pitchFamily="18" charset="0"/>
              </a:rPr>
              <a:t>vlnu</a:t>
            </a:r>
            <a:endParaRPr lang="sk-SK" sz="3600" dirty="0" smtClean="0">
              <a:latin typeface="Century Schoolbook" pitchFamily="18" charset="0"/>
            </a:endParaRPr>
          </a:p>
        </p:txBody>
      </p:sp>
      <p:sp>
        <p:nvSpPr>
          <p:cNvPr id="22" name="Obdĺžnik 21"/>
          <p:cNvSpPr/>
          <p:nvPr/>
        </p:nvSpPr>
        <p:spPr>
          <a:xfrm>
            <a:off x="5429256" y="3429000"/>
            <a:ext cx="2357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i="1" dirty="0" smtClean="0">
                <a:latin typeface="Century Schoolbook" pitchFamily="18" charset="0"/>
              </a:rPr>
              <a:t>stráženiu</a:t>
            </a:r>
            <a:endParaRPr lang="sk-SK" sz="3600" dirty="0" smtClean="0">
              <a:latin typeface="Century Schoolbook" pitchFamily="18" charset="0"/>
            </a:endParaRPr>
          </a:p>
        </p:txBody>
      </p:sp>
      <p:sp>
        <p:nvSpPr>
          <p:cNvPr id="23" name="Obdĺžnik 22"/>
          <p:cNvSpPr/>
          <p:nvPr/>
        </p:nvSpPr>
        <p:spPr>
          <a:xfrm>
            <a:off x="1357290" y="4143380"/>
            <a:ext cx="1785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i="1" dirty="0" smtClean="0">
                <a:latin typeface="Century Schoolbook" pitchFamily="18" charset="0"/>
              </a:rPr>
              <a:t>myší</a:t>
            </a:r>
            <a:endParaRPr lang="sk-SK" sz="3600" dirty="0" smtClean="0">
              <a:latin typeface="Century Schoolbook" pitchFamily="18" charset="0"/>
            </a:endParaRPr>
          </a:p>
        </p:txBody>
      </p:sp>
      <p:sp>
        <p:nvSpPr>
          <p:cNvPr id="24" name="Obdĺžnik 23"/>
          <p:cNvSpPr/>
          <p:nvPr/>
        </p:nvSpPr>
        <p:spPr>
          <a:xfrm>
            <a:off x="4071934" y="4143380"/>
            <a:ext cx="1785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i="1" dirty="0" smtClean="0">
                <a:latin typeface="Century Schoolbook" pitchFamily="18" charset="0"/>
              </a:rPr>
              <a:t>voza</a:t>
            </a:r>
            <a:endParaRPr lang="sk-SK" sz="3600" dirty="0" smtClean="0"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armyard Dolls House Wallpaper Border (WP799b) | Bromley Craft"/>
          <p:cNvPicPr>
            <a:picLocks noChangeAspect="1" noChangeArrowheads="1"/>
          </p:cNvPicPr>
          <p:nvPr/>
        </p:nvPicPr>
        <p:blipFill>
          <a:blip r:embed="rId3"/>
          <a:srcRect l="1666" t="35001" r="-1" b="33333"/>
          <a:stretch>
            <a:fillRect/>
          </a:stretch>
        </p:blipFill>
        <p:spPr bwMode="auto">
          <a:xfrm>
            <a:off x="0" y="5286388"/>
            <a:ext cx="9144000" cy="1571612"/>
          </a:xfrm>
          <a:prstGeom prst="rect">
            <a:avLst/>
          </a:prstGeom>
          <a:noFill/>
        </p:spPr>
      </p:pic>
      <p:pic>
        <p:nvPicPr>
          <p:cNvPr id="4" name="Obrázok 5" descr="obr 011_str7_ul2_ku križovatke, bubliny s textami dorobime.PNG"/>
          <p:cNvPicPr>
            <a:picLocks noChangeAspect="1"/>
          </p:cNvPicPr>
          <p:nvPr/>
        </p:nvPicPr>
        <p:blipFill>
          <a:blip r:embed="rId4"/>
          <a:srcRect l="781" t="10626" r="44531"/>
          <a:stretch>
            <a:fillRect/>
          </a:stretch>
        </p:blipFill>
        <p:spPr bwMode="auto">
          <a:xfrm>
            <a:off x="0" y="1428736"/>
            <a:ext cx="329586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dátumu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56CC-4B93-4A0F-A64B-2B6C7F6536A9}" type="datetime8">
              <a:rPr lang="sk-SK" smtClean="0"/>
              <a:pPr/>
              <a:t>12.02.2021 7:36</a:t>
            </a:fld>
            <a:endParaRPr lang="sk-SK"/>
          </a:p>
        </p:txBody>
      </p:sp>
      <p:sp>
        <p:nvSpPr>
          <p:cNvPr id="5" name="Bublina v tvare zaobleného obdĺžnika 4"/>
          <p:cNvSpPr/>
          <p:nvPr/>
        </p:nvSpPr>
        <p:spPr>
          <a:xfrm>
            <a:off x="3214678" y="428604"/>
            <a:ext cx="5143536" cy="2643206"/>
          </a:xfrm>
          <a:prstGeom prst="wedgeRoundRectCallout">
            <a:avLst>
              <a:gd name="adj1" fmla="val -65014"/>
              <a:gd name="adj2" fmla="val 33080"/>
              <a:gd name="adj3" fmla="val 16667"/>
            </a:avLst>
          </a:prstGeom>
          <a:solidFill>
            <a:srgbClr val="CC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sk-SK" sz="6000" b="1" dirty="0" smtClean="0">
                <a:solidFill>
                  <a:srgbClr val="006600"/>
                </a:solidFill>
                <a:latin typeface="Century Schoolbook" pitchFamily="18" charset="0"/>
                <a:cs typeface="Times New Roman" pitchFamily="18" charset="0"/>
              </a:rPr>
              <a:t>PRAJEM KRÁSNY DEŇ!</a:t>
            </a:r>
            <a:endParaRPr lang="sk-SK" sz="6000" dirty="0">
              <a:solidFill>
                <a:srgbClr val="006600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285720" y="1714488"/>
            <a:ext cx="88582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dirty="0" smtClean="0">
                <a:hlinkClick r:id="rId2"/>
              </a:rPr>
              <a:t>https://cdn2.vectorstock.com/i/1000x1000/07/56/farm-background-with-farmers-and-farm-animals-acti-vector-21720756.jpg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3"/>
              </a:rPr>
              <a:t>https://i.pinimg.com/736x/44/43/0f/44430fb165e01a78c4a7dfe2661ac13d--</a:t>
            </a:r>
            <a:r>
              <a:rPr lang="sk-SK" sz="1600" dirty="0" err="1" smtClean="0">
                <a:hlinkClick r:id="rId3"/>
              </a:rPr>
              <a:t>powerpoint-design-farm-animals.jpg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4"/>
              </a:rPr>
              <a:t>https://www.craft-products.com/prodimages/giant/WP799b-1.jpg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5"/>
              </a:rPr>
              <a:t>https://toolkit.ecn.cz/img_upload/95e02e1eedb887b5e5159817118e1ca8/pstros-dvouprsty.png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6"/>
              </a:rPr>
              <a:t>https://images.freeimages.com/images/large-previews/a8c/cow-1571234.jpg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7"/>
              </a:rPr>
              <a:t>https://image.shutterstock.com/image-photo/white-domestic-goose-isolated-on-260nw-326040776.jpg</a:t>
            </a:r>
            <a:endParaRPr lang="sk-SK" sz="1600" dirty="0" smtClean="0"/>
          </a:p>
          <a:p>
            <a:r>
              <a:rPr lang="sk-SK" sz="1600" dirty="0" smtClean="0">
                <a:hlinkClick r:id="rId8"/>
              </a:rPr>
              <a:t>https://1.bp.blogspot.com/-oUTmSzwznUk/Uc3IR79BnuI/AAAAAAAAArY/elGObsUTpCY/s300/gfhfghfg.png</a:t>
            </a:r>
            <a:r>
              <a:rPr lang="sk-SK" sz="1600" dirty="0" smtClean="0"/>
              <a:t>  </a:t>
            </a:r>
          </a:p>
          <a:p>
            <a:r>
              <a:rPr lang="sk-SK" sz="1600" dirty="0" smtClean="0">
                <a:hlinkClick r:id="rId9"/>
              </a:rPr>
              <a:t>https://encrypted-tbn0.gstatic.com/images?q=tbn%3AANd9GcRLSS_ah06HSXXhF3sBv2N_AqL7xeFQuNlpiHnfGwN9NDl_hchV&amp;usqp=CAU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10"/>
              </a:rPr>
              <a:t>https://media.istockphoto.com/photos/pig-on-white-picture-id861535468?k=6&amp;m=861535468&amp;s=612x612&amp;w=0&amp;h=cwldxIpxq54x5A9qz1oMj4Q-0PrrnHAN_nji5KSeveA</a:t>
            </a:r>
            <a:r>
              <a:rPr lang="sk-SK" sz="1600" dirty="0" smtClean="0"/>
              <a:t>= </a:t>
            </a:r>
          </a:p>
          <a:p>
            <a:r>
              <a:rPr lang="sk-SK" sz="1600" dirty="0" smtClean="0">
                <a:hlinkClick r:id="rId11"/>
              </a:rPr>
              <a:t>https://townsquare.media/site/385/files/2019/07/bunny-rabbit.jpg?w=980&amp;q=75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12"/>
              </a:rPr>
              <a:t>https://i.pinimg.com/736x/d9/0a/ed/d90aed6bf9edfff0f2c09d7ca6b353ef.jpg</a:t>
            </a:r>
            <a:r>
              <a:rPr lang="sk-SK" sz="1600" dirty="0" smtClean="0"/>
              <a:t> </a:t>
            </a:r>
          </a:p>
          <a:p>
            <a:r>
              <a:rPr lang="sk-SK" sz="1600" dirty="0" smtClean="0">
                <a:hlinkClick r:id="rId13"/>
              </a:rPr>
              <a:t>https://cdn.the-scientist.com/assets/articleNo/29922/iImg/611/honeybee.png</a:t>
            </a:r>
            <a:endParaRPr lang="sk-SK" sz="1600" dirty="0" smtClean="0"/>
          </a:p>
          <a:p>
            <a:r>
              <a:rPr lang="sk-SK" sz="1600" dirty="0" smtClean="0">
                <a:hlinkClick r:id="rId14"/>
              </a:rPr>
              <a:t>https://www.centralnewyorkinjurylawyer.com/files/2015/05/dog.jpg</a:t>
            </a:r>
            <a:r>
              <a:rPr lang="sk-SK" sz="1600" dirty="0" smtClean="0"/>
              <a:t>  </a:t>
            </a:r>
          </a:p>
          <a:p>
            <a:r>
              <a:rPr lang="sk-SK" sz="1600" dirty="0" smtClean="0">
                <a:hlinkClick r:id="rId15"/>
              </a:rPr>
              <a:t>https://www.wbcats.org/wp-content/uploads/2018/01/kittencover1-1.png</a:t>
            </a:r>
            <a:r>
              <a:rPr lang="sk-SK" sz="1600" dirty="0" smtClean="0"/>
              <a:t> </a:t>
            </a:r>
            <a:endParaRPr lang="sk-SK" sz="1600" dirty="0"/>
          </a:p>
        </p:txBody>
      </p:sp>
      <p:sp>
        <p:nvSpPr>
          <p:cNvPr id="3" name="BlokTextu 2"/>
          <p:cNvSpPr txBox="1"/>
          <p:nvPr/>
        </p:nvSpPr>
        <p:spPr>
          <a:xfrm>
            <a:off x="3857620" y="357166"/>
            <a:ext cx="1383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ZDROJE:</a:t>
            </a:r>
            <a:endParaRPr lang="sk-SK" sz="2800" dirty="0"/>
          </a:p>
        </p:txBody>
      </p:sp>
      <p:sp>
        <p:nvSpPr>
          <p:cNvPr id="5" name="Obdĺžnik 4"/>
          <p:cNvSpPr/>
          <p:nvPr/>
        </p:nvSpPr>
        <p:spPr>
          <a:xfrm>
            <a:off x="500034" y="1000108"/>
            <a:ext cx="700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err="1"/>
              <a:t>Prvouka</a:t>
            </a:r>
            <a:r>
              <a:rPr lang="sk-SK" dirty="0"/>
              <a:t> pre druhákov </a:t>
            </a:r>
            <a:r>
              <a:rPr lang="sk-SK" dirty="0" smtClean="0"/>
              <a:t>pracovná učebnica – Rút </a:t>
            </a:r>
            <a:r>
              <a:rPr lang="sk-SK" dirty="0" err="1" smtClean="0"/>
              <a:t>Dobišová</a:t>
            </a:r>
            <a:r>
              <a:rPr lang="sk-SK" dirty="0" smtClean="0"/>
              <a:t> </a:t>
            </a:r>
            <a:r>
              <a:rPr lang="sk-SK" dirty="0" err="1" smtClean="0"/>
              <a:t>Adame</a:t>
            </a:r>
            <a:r>
              <a:rPr lang="sk-SK" dirty="0" smtClean="0"/>
              <a:t> </a:t>
            </a:r>
          </a:p>
          <a:p>
            <a:r>
              <a:rPr lang="sk-SK" dirty="0" smtClean="0"/>
              <a:t>Metodické komentáre </a:t>
            </a:r>
            <a:r>
              <a:rPr lang="sk-SK" dirty="0"/>
              <a:t>k pracovnej učebnici </a:t>
            </a:r>
            <a:r>
              <a:rPr lang="sk-SK" i="1" dirty="0" err="1"/>
              <a:t>Prvouka</a:t>
            </a:r>
            <a:r>
              <a:rPr lang="sk-SK" i="1" dirty="0"/>
              <a:t> pre druhákov </a:t>
            </a:r>
            <a:r>
              <a:rPr lang="sk-SK" dirty="0"/>
              <a:t>	</a:t>
            </a:r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EE80-EE05-4EBF-8442-22EB6E6B07D2}" type="datetime8">
              <a:rPr lang="sk-SK" smtClean="0"/>
              <a:pPr/>
              <a:t>12.02.2021 7:36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ťuholník 2"/>
          <p:cNvSpPr/>
          <p:nvPr/>
        </p:nvSpPr>
        <p:spPr>
          <a:xfrm>
            <a:off x="0" y="981075"/>
            <a:ext cx="2071670" cy="53975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00" b="1" dirty="0">
                <a:solidFill>
                  <a:schemeClr val="accent4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VAJCIA</a:t>
            </a:r>
          </a:p>
        </p:txBody>
      </p:sp>
      <p:sp>
        <p:nvSpPr>
          <p:cNvPr id="4" name="Päťuholník 3"/>
          <p:cNvSpPr/>
          <p:nvPr/>
        </p:nvSpPr>
        <p:spPr>
          <a:xfrm>
            <a:off x="0" y="1700213"/>
            <a:ext cx="2071670" cy="541337"/>
          </a:xfrm>
          <a:prstGeom prst="homePlate">
            <a:avLst/>
          </a:prstGeom>
          <a:gradFill flip="none" rotWithShape="1">
            <a:gsLst>
              <a:gs pos="0">
                <a:srgbClr val="996633">
                  <a:tint val="66000"/>
                  <a:satMod val="160000"/>
                </a:srgbClr>
              </a:gs>
              <a:gs pos="50000">
                <a:srgbClr val="996633">
                  <a:tint val="44500"/>
                  <a:satMod val="160000"/>
                </a:srgbClr>
              </a:gs>
              <a:gs pos="100000">
                <a:srgbClr val="996633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00" b="1" dirty="0">
                <a:solidFill>
                  <a:srgbClr val="996633"/>
                </a:solidFill>
                <a:latin typeface="Century Schoolbook" pitchFamily="18" charset="0"/>
                <a:cs typeface="Times New Roman" pitchFamily="18" charset="0"/>
              </a:rPr>
              <a:t>MLIEKO</a:t>
            </a:r>
          </a:p>
        </p:txBody>
      </p:sp>
      <p:sp>
        <p:nvSpPr>
          <p:cNvPr id="5" name="Päťuholník 4"/>
          <p:cNvSpPr/>
          <p:nvPr/>
        </p:nvSpPr>
        <p:spPr>
          <a:xfrm>
            <a:off x="0" y="2420938"/>
            <a:ext cx="2071670" cy="53975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00" b="1" dirty="0">
                <a:solidFill>
                  <a:schemeClr val="accent1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KOŽA</a:t>
            </a:r>
          </a:p>
        </p:txBody>
      </p:sp>
      <p:sp>
        <p:nvSpPr>
          <p:cNvPr id="6" name="Päťuholník 5"/>
          <p:cNvSpPr/>
          <p:nvPr/>
        </p:nvSpPr>
        <p:spPr>
          <a:xfrm>
            <a:off x="0" y="3141663"/>
            <a:ext cx="2071670" cy="53975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00" b="1" dirty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MED</a:t>
            </a:r>
          </a:p>
        </p:txBody>
      </p:sp>
      <p:sp>
        <p:nvSpPr>
          <p:cNvPr id="7" name="Päťuholník 6"/>
          <p:cNvSpPr/>
          <p:nvPr/>
        </p:nvSpPr>
        <p:spPr>
          <a:xfrm>
            <a:off x="0" y="3860800"/>
            <a:ext cx="2071670" cy="539750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00" b="1" dirty="0">
                <a:solidFill>
                  <a:schemeClr val="accent3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PERIE</a:t>
            </a:r>
          </a:p>
        </p:txBody>
      </p:sp>
      <p:sp>
        <p:nvSpPr>
          <p:cNvPr id="8" name="Päťuholník 7"/>
          <p:cNvSpPr/>
          <p:nvPr/>
        </p:nvSpPr>
        <p:spPr>
          <a:xfrm>
            <a:off x="0" y="4581525"/>
            <a:ext cx="2071670" cy="539750"/>
          </a:xfrm>
          <a:prstGeom prst="homePlat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C44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00" b="1" dirty="0">
                <a:solidFill>
                  <a:srgbClr val="FFC44F"/>
                </a:solidFill>
                <a:latin typeface="Century Schoolbook" pitchFamily="18" charset="0"/>
                <a:cs typeface="Times New Roman" pitchFamily="18" charset="0"/>
              </a:rPr>
              <a:t>MÄSO</a:t>
            </a:r>
          </a:p>
        </p:txBody>
      </p:sp>
      <p:sp>
        <p:nvSpPr>
          <p:cNvPr id="9" name="Päťuholník 8"/>
          <p:cNvSpPr/>
          <p:nvPr/>
        </p:nvSpPr>
        <p:spPr>
          <a:xfrm>
            <a:off x="0" y="5300663"/>
            <a:ext cx="2071670" cy="541337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00" b="1" dirty="0">
                <a:solidFill>
                  <a:schemeClr val="accent5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MASŤ</a:t>
            </a:r>
          </a:p>
        </p:txBody>
      </p:sp>
      <p:sp>
        <p:nvSpPr>
          <p:cNvPr id="10" name="Päťuholník 9"/>
          <p:cNvSpPr/>
          <p:nvPr/>
        </p:nvSpPr>
        <p:spPr>
          <a:xfrm>
            <a:off x="0" y="6021388"/>
            <a:ext cx="2071670" cy="539750"/>
          </a:xfrm>
          <a:prstGeom prst="homePlate">
            <a:avLst/>
          </a:prstGeom>
          <a:gradFill flip="none" rotWithShape="1">
            <a:gsLst>
              <a:gs pos="0">
                <a:srgbClr val="FFB3FF"/>
              </a:gs>
              <a:gs pos="50000">
                <a:srgbClr val="FFCCFF"/>
              </a:gs>
              <a:gs pos="100000">
                <a:srgbClr val="FFCCFF"/>
              </a:gs>
            </a:gsLst>
            <a:lin ang="16200000" scaled="1"/>
            <a:tileRect/>
          </a:gradFill>
          <a:ln>
            <a:solidFill>
              <a:srgbClr val="FF65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00" b="1" dirty="0">
                <a:solidFill>
                  <a:srgbClr val="FF65FF"/>
                </a:solidFill>
                <a:latin typeface="Century Schoolbook" pitchFamily="18" charset="0"/>
                <a:cs typeface="Times New Roman" pitchFamily="18" charset="0"/>
              </a:rPr>
              <a:t>VLNA</a:t>
            </a:r>
          </a:p>
        </p:txBody>
      </p:sp>
      <p:sp>
        <p:nvSpPr>
          <p:cNvPr id="11" name="Päťuholník 10"/>
          <p:cNvSpPr/>
          <p:nvPr/>
        </p:nvSpPr>
        <p:spPr>
          <a:xfrm>
            <a:off x="0" y="287338"/>
            <a:ext cx="2071670" cy="54133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600" b="1" dirty="0">
                <a:solidFill>
                  <a:schemeClr val="accent2">
                    <a:lumMod val="7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ŤAHANIE</a:t>
            </a:r>
          </a:p>
        </p:txBody>
      </p:sp>
      <p:pic>
        <p:nvPicPr>
          <p:cNvPr id="2050" name="Picture 2" descr="Pštros dvouprstý : Safari Park Dvůr Králov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571480"/>
            <a:ext cx="1780636" cy="2071702"/>
          </a:xfrm>
          <a:prstGeom prst="rect">
            <a:avLst/>
          </a:prstGeom>
          <a:noFill/>
        </p:spPr>
      </p:pic>
      <p:pic>
        <p:nvPicPr>
          <p:cNvPr id="2052" name="Picture 4" descr="Free Cow Stock Photo - FreeImages.co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76849" y="4500546"/>
            <a:ext cx="3667151" cy="2357454"/>
          </a:xfrm>
          <a:prstGeom prst="rect">
            <a:avLst/>
          </a:prstGeom>
          <a:noFill/>
        </p:spPr>
      </p:pic>
      <p:pic>
        <p:nvPicPr>
          <p:cNvPr id="2054" name="Picture 6" descr="Goose: snímky, stock fotografie a vektory | Shutterstock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19" t="5357" r="18989" b="8928"/>
          <a:stretch>
            <a:fillRect/>
          </a:stretch>
        </p:blipFill>
        <p:spPr bwMode="auto">
          <a:xfrm>
            <a:off x="7500958" y="285728"/>
            <a:ext cx="1227841" cy="1785950"/>
          </a:xfrm>
          <a:prstGeom prst="rect">
            <a:avLst/>
          </a:prstGeom>
          <a:noFill/>
        </p:spPr>
      </p:pic>
      <p:pic>
        <p:nvPicPr>
          <p:cNvPr id="2056" name="Picture 8" descr="Kronika Howrse: Kary Ogier and ,,Biała klacz''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8794" y="3571876"/>
            <a:ext cx="2857500" cy="2857500"/>
          </a:xfrm>
          <a:prstGeom prst="rect">
            <a:avLst/>
          </a:prstGeom>
          <a:noFill/>
        </p:spPr>
      </p:pic>
      <p:pic>
        <p:nvPicPr>
          <p:cNvPr id="2058" name="Picture 10" descr="a goat isolated on a white background - Texas A&amp;M Veterinary ...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9124" y="3571876"/>
            <a:ext cx="2257425" cy="2028826"/>
          </a:xfrm>
          <a:prstGeom prst="rect">
            <a:avLst/>
          </a:prstGeom>
          <a:noFill/>
        </p:spPr>
      </p:pic>
      <p:pic>
        <p:nvPicPr>
          <p:cNvPr id="2060" name="Picture 12" descr="Pig White Background Stock Photos, Pictures &amp; Royalty-Free Images ...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40" y="2285992"/>
            <a:ext cx="2112972" cy="2449127"/>
          </a:xfrm>
          <a:prstGeom prst="rect">
            <a:avLst/>
          </a:prstGeom>
          <a:noFill/>
        </p:spPr>
      </p:pic>
      <p:pic>
        <p:nvPicPr>
          <p:cNvPr id="2062" name="Picture 14" descr="Live rabbits at American Dream mall? 1,050 people plead 'no'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662" t="-462" r="20023"/>
          <a:stretch>
            <a:fillRect/>
          </a:stretch>
        </p:blipFill>
        <p:spPr bwMode="auto">
          <a:xfrm>
            <a:off x="4143372" y="1500174"/>
            <a:ext cx="1357322" cy="1613420"/>
          </a:xfrm>
          <a:prstGeom prst="rect">
            <a:avLst/>
          </a:prstGeom>
          <a:noFill/>
        </p:spPr>
      </p:pic>
      <p:pic>
        <p:nvPicPr>
          <p:cNvPr id="18" name="Obrázok 1" descr="shutterstock_59187907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214290"/>
            <a:ext cx="1857388" cy="140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4" name="AutoShape 16" descr="Hen 3D model - TurboSquid 116755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2066" name="Picture 18" descr="Lovely Hen, Hen Clipart, Hen Species PNG Transparent Image and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2500306"/>
            <a:ext cx="1203320" cy="1842005"/>
          </a:xfrm>
          <a:prstGeom prst="rect">
            <a:avLst/>
          </a:prstGeom>
          <a:noFill/>
        </p:spPr>
      </p:pic>
      <p:pic>
        <p:nvPicPr>
          <p:cNvPr id="2068" name="Picture 20" descr="Bees' Molecular Responses to Neonicotinoids Determined | The ...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0694" y="1785926"/>
            <a:ext cx="1964525" cy="1100134"/>
          </a:xfrm>
          <a:prstGeom prst="rect">
            <a:avLst/>
          </a:prstGeom>
          <a:noFill/>
        </p:spPr>
      </p:pic>
      <p:sp>
        <p:nvSpPr>
          <p:cNvPr id="22" name="Zástupný symbol dátumu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ED2AA-D4DF-4DD7-91D3-1FE905840B53}" type="datetime8">
              <a:rPr lang="sk-SK" smtClean="0"/>
              <a:pPr/>
              <a:t>12.02.2021 7:36</a:t>
            </a:fld>
            <a:endParaRPr lang="sk-SK"/>
          </a:p>
        </p:txBody>
      </p:sp>
      <p:sp>
        <p:nvSpPr>
          <p:cNvPr id="23" name="Obdĺžnik 22"/>
          <p:cNvSpPr/>
          <p:nvPr/>
        </p:nvSpPr>
        <p:spPr>
          <a:xfrm>
            <a:off x="2071670" y="0"/>
            <a:ext cx="3429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4000" dirty="0" smtClean="0">
                <a:solidFill>
                  <a:srgbClr val="002060"/>
                </a:solidFill>
                <a:latin typeface="Century Schoolbook" pitchFamily="18" charset="0"/>
              </a:rPr>
              <a:t>Zopakuj si.</a:t>
            </a:r>
            <a:endParaRPr lang="sk-SK" sz="4000" dirty="0">
              <a:solidFill>
                <a:srgbClr val="002060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armyard Dolls House Wallpaper Border (WP799b) | Bromley Craft"/>
          <p:cNvPicPr>
            <a:picLocks noChangeAspect="1" noChangeArrowheads="1"/>
          </p:cNvPicPr>
          <p:nvPr/>
        </p:nvPicPr>
        <p:blipFill>
          <a:blip r:embed="rId3"/>
          <a:srcRect l="1666" t="35001" r="-1" b="33333"/>
          <a:stretch>
            <a:fillRect/>
          </a:stretch>
        </p:blipFill>
        <p:spPr bwMode="auto">
          <a:xfrm>
            <a:off x="0" y="5286388"/>
            <a:ext cx="9144000" cy="1571612"/>
          </a:xfrm>
          <a:prstGeom prst="rect">
            <a:avLst/>
          </a:prstGeom>
          <a:noFill/>
        </p:spPr>
      </p:pic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3F2B-13CF-4DDB-B4FA-D5414786160A}" type="datetime8">
              <a:rPr lang="sk-SK" smtClean="0"/>
              <a:pPr/>
              <a:t>12.02.2021 7:36</a:t>
            </a:fld>
            <a:endParaRPr lang="sk-SK"/>
          </a:p>
        </p:txBody>
      </p:sp>
      <p:pic>
        <p:nvPicPr>
          <p:cNvPr id="5" name="Obrázok 5" descr="obr 011_str7_ul2_ku križovatke, bubliny s textami dorobime.PNG"/>
          <p:cNvPicPr>
            <a:picLocks noChangeAspect="1"/>
          </p:cNvPicPr>
          <p:nvPr/>
        </p:nvPicPr>
        <p:blipFill>
          <a:blip r:embed="rId4"/>
          <a:srcRect l="781" t="10626" r="44531"/>
          <a:stretch>
            <a:fillRect/>
          </a:stretch>
        </p:blipFill>
        <p:spPr bwMode="auto">
          <a:xfrm>
            <a:off x="500034" y="2266538"/>
            <a:ext cx="2571768" cy="306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ublina v tvare zaobleného obdĺžnika 5"/>
          <p:cNvSpPr/>
          <p:nvPr/>
        </p:nvSpPr>
        <p:spPr>
          <a:xfrm>
            <a:off x="357158" y="285728"/>
            <a:ext cx="7929618" cy="1714512"/>
          </a:xfrm>
          <a:prstGeom prst="wedgeRoundRectCallout">
            <a:avLst>
              <a:gd name="adj1" fmla="val -25603"/>
              <a:gd name="adj2" fmla="val 110230"/>
              <a:gd name="adj3" fmla="val 16667"/>
            </a:avLst>
          </a:prstGeom>
          <a:solidFill>
            <a:srgbClr val="CC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sk-SK" sz="3600" b="1" dirty="0" smtClean="0">
                <a:solidFill>
                  <a:srgbClr val="006600"/>
                </a:solidFill>
                <a:latin typeface="Century Schoolbook" pitchFamily="18" charset="0"/>
                <a:cs typeface="Times New Roman" pitchFamily="18" charset="0"/>
              </a:rPr>
              <a:t>VIEŠ, PREČO ČLOVEK  CHOVÁ  PSA</a:t>
            </a:r>
            <a:r>
              <a:rPr lang="sk-SK" sz="3600" b="1" i="1" dirty="0" smtClean="0">
                <a:solidFill>
                  <a:srgbClr val="006600"/>
                </a:solidFill>
                <a:latin typeface="Century Schoolbook" pitchFamily="18" charset="0"/>
                <a:cs typeface="Times New Roman" pitchFamily="18" charset="0"/>
              </a:rPr>
              <a:t>?</a:t>
            </a:r>
            <a:endParaRPr lang="sk-SK" sz="3600" dirty="0">
              <a:solidFill>
                <a:srgbClr val="006600"/>
              </a:solidFill>
              <a:latin typeface="Century Schoolbook" pitchFamily="18" charset="0"/>
            </a:endParaRPr>
          </a:p>
        </p:txBody>
      </p:sp>
      <p:pic>
        <p:nvPicPr>
          <p:cNvPr id="7" name="Obrázok 12" descr="obr 044jasminka a danko hore_Str61_ul3, ti dole_str62_ul1.png"/>
          <p:cNvPicPr>
            <a:picLocks noChangeAspect="1"/>
          </p:cNvPicPr>
          <p:nvPr/>
        </p:nvPicPr>
        <p:blipFill>
          <a:blip r:embed="rId5"/>
          <a:srcRect l="46948" r="11472" b="51701"/>
          <a:stretch>
            <a:fillRect/>
          </a:stretch>
        </p:blipFill>
        <p:spPr bwMode="auto">
          <a:xfrm flipH="1">
            <a:off x="6072198" y="2216999"/>
            <a:ext cx="2143140" cy="319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E6A3D548-7FC5-4361-AFF6-9C6DF78595FD}" type="datetime8">
              <a:rPr lang="sk-SK" smtClean="0"/>
              <a:pPr/>
              <a:t>12.02.2021 7:36</a:t>
            </a:fld>
            <a:endParaRPr lang="sk-SK"/>
          </a:p>
        </p:txBody>
      </p:sp>
      <p:pic>
        <p:nvPicPr>
          <p:cNvPr id="4" name="Obrázok 3" descr="obr 053_str57_ul3.tif"/>
          <p:cNvPicPr>
            <a:picLocks noChangeAspect="1"/>
          </p:cNvPicPr>
          <p:nvPr/>
        </p:nvPicPr>
        <p:blipFill>
          <a:blip r:embed="rId2" cstate="print"/>
          <a:srcRect l="4989" t="5295" r="3853" b="7913"/>
          <a:stretch>
            <a:fillRect/>
          </a:stretch>
        </p:blipFill>
        <p:spPr>
          <a:xfrm>
            <a:off x="471154" y="1203586"/>
            <a:ext cx="4371531" cy="3071887"/>
          </a:xfrm>
          <a:prstGeom prst="roundRect">
            <a:avLst/>
          </a:prstGeom>
          <a:ln>
            <a:solidFill>
              <a:srgbClr val="006C31"/>
            </a:solidFill>
          </a:ln>
        </p:spPr>
      </p:pic>
      <p:sp>
        <p:nvSpPr>
          <p:cNvPr id="5" name="Zaoblený obdĺžnik 4"/>
          <p:cNvSpPr/>
          <p:nvPr/>
        </p:nvSpPr>
        <p:spPr>
          <a:xfrm>
            <a:off x="8143900" y="214290"/>
            <a:ext cx="571504" cy="5715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  <a:latin typeface="Century Schoolbook" pitchFamily="18" charset="0"/>
              </a:rPr>
              <a:t>?</a:t>
            </a:r>
            <a:endParaRPr lang="sk-SK" sz="4400" b="1" dirty="0">
              <a:solidFill>
                <a:srgbClr val="C00000"/>
              </a:solidFill>
              <a:latin typeface="Century Schoolbook" pitchFamily="18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214282" y="214290"/>
            <a:ext cx="807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i="1" dirty="0" smtClean="0">
                <a:solidFill>
                  <a:srgbClr val="FF0000"/>
                </a:solidFill>
                <a:latin typeface="Century Schoolbook" pitchFamily="18" charset="0"/>
              </a:rPr>
              <a:t>... SPOLOČNOSŤ</a:t>
            </a:r>
            <a:endParaRPr lang="pl-PL" sz="4800" b="1" i="1" dirty="0">
              <a:solidFill>
                <a:srgbClr val="FF0000"/>
              </a:solidFill>
              <a:latin typeface="Century Schoolbook" pitchFamily="18" charset="0"/>
            </a:endParaRPr>
          </a:p>
        </p:txBody>
      </p:sp>
      <p:pic>
        <p:nvPicPr>
          <p:cNvPr id="7" name="Obrázok 6" descr="obr 055_str57_ul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357562"/>
            <a:ext cx="4592439" cy="3154759"/>
          </a:xfrm>
          <a:prstGeom prst="roundRect">
            <a:avLst/>
          </a:prstGeom>
          <a:ln>
            <a:solidFill>
              <a:srgbClr val="006C3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E6A3D548-7FC5-4361-AFF6-9C6DF78595FD}" type="datetime8">
              <a:rPr lang="sk-SK" smtClean="0"/>
              <a:pPr/>
              <a:t>12.02.2021 7:36</a:t>
            </a:fld>
            <a:endParaRPr lang="sk-SK"/>
          </a:p>
        </p:txBody>
      </p:sp>
      <p:sp>
        <p:nvSpPr>
          <p:cNvPr id="5" name="Zaoblený obdĺžnik 4"/>
          <p:cNvSpPr/>
          <p:nvPr/>
        </p:nvSpPr>
        <p:spPr>
          <a:xfrm>
            <a:off x="8143900" y="214290"/>
            <a:ext cx="571504" cy="5715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  <a:latin typeface="Century Schoolbook" pitchFamily="18" charset="0"/>
              </a:rPr>
              <a:t>?</a:t>
            </a:r>
            <a:endParaRPr lang="sk-SK" sz="4400" b="1" dirty="0">
              <a:solidFill>
                <a:srgbClr val="C00000"/>
              </a:solidFill>
              <a:latin typeface="Century Schoolbook" pitchFamily="18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214282" y="214290"/>
            <a:ext cx="8072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i="1" dirty="0" smtClean="0">
                <a:solidFill>
                  <a:srgbClr val="FF0000"/>
                </a:solidFill>
                <a:latin typeface="Century Schoolbook" pitchFamily="18" charset="0"/>
              </a:rPr>
              <a:t>... SPOLOČNOSŤ, 							POMOC</a:t>
            </a:r>
            <a:endParaRPr lang="pl-PL" sz="4800" b="1" i="1" dirty="0" smtClean="0">
              <a:solidFill>
                <a:srgbClr val="FF0000"/>
              </a:solidFill>
              <a:latin typeface="Century Schoolbook" pitchFamily="18" charset="0"/>
            </a:endParaRPr>
          </a:p>
        </p:txBody>
      </p:sp>
      <p:pic>
        <p:nvPicPr>
          <p:cNvPr id="8" name="Obrázok 7" descr="ilustracia 034_str57_ul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5" y="1285860"/>
            <a:ext cx="4000528" cy="3481042"/>
          </a:xfrm>
          <a:prstGeom prst="roundRect">
            <a:avLst/>
          </a:prstGeom>
          <a:ln w="9525" cap="sq">
            <a:solidFill>
              <a:srgbClr val="006C31"/>
            </a:solidFill>
            <a:prstDash val="solid"/>
            <a:miter lim="800000"/>
          </a:ln>
          <a:effectLst/>
        </p:spPr>
      </p:pic>
      <p:pic>
        <p:nvPicPr>
          <p:cNvPr id="7" name="Obrázok 6" descr="ilustracia 037_str57_ul3.tif"/>
          <p:cNvPicPr>
            <a:picLocks noChangeAspect="1"/>
          </p:cNvPicPr>
          <p:nvPr/>
        </p:nvPicPr>
        <p:blipFill>
          <a:blip r:embed="rId3" cstate="print"/>
          <a:srcRect l="4486" r="2648"/>
          <a:stretch>
            <a:fillRect/>
          </a:stretch>
        </p:blipFill>
        <p:spPr>
          <a:xfrm>
            <a:off x="3995870" y="3857628"/>
            <a:ext cx="4825123" cy="2725159"/>
          </a:xfrm>
          <a:prstGeom prst="roundRect">
            <a:avLst/>
          </a:prstGeom>
          <a:ln w="9525" cap="sq">
            <a:solidFill>
              <a:srgbClr val="006C31"/>
            </a:solidFill>
            <a:prstDash val="solid"/>
            <a:miter lim="800000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E6A3D548-7FC5-4361-AFF6-9C6DF78595FD}" type="datetime8">
              <a:rPr lang="sk-SK" smtClean="0"/>
              <a:pPr/>
              <a:t>12.02.2021 7:36</a:t>
            </a:fld>
            <a:endParaRPr lang="sk-SK"/>
          </a:p>
        </p:txBody>
      </p:sp>
      <p:sp>
        <p:nvSpPr>
          <p:cNvPr id="5" name="Zaoblený obdĺžnik 4"/>
          <p:cNvSpPr/>
          <p:nvPr/>
        </p:nvSpPr>
        <p:spPr>
          <a:xfrm>
            <a:off x="8143900" y="214290"/>
            <a:ext cx="571504" cy="5715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  <a:latin typeface="Century Schoolbook" pitchFamily="18" charset="0"/>
              </a:rPr>
              <a:t>?</a:t>
            </a:r>
            <a:endParaRPr lang="sk-SK" sz="4400" b="1" dirty="0">
              <a:solidFill>
                <a:srgbClr val="C00000"/>
              </a:solidFill>
              <a:latin typeface="Century Schoolbook" pitchFamily="18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214282" y="214290"/>
            <a:ext cx="807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i="1" dirty="0" smtClean="0">
                <a:solidFill>
                  <a:srgbClr val="FF0000"/>
                </a:solidFill>
                <a:latin typeface="Century Schoolbook" pitchFamily="18" charset="0"/>
              </a:rPr>
              <a:t>... ZÁCHRANA, POMOC</a:t>
            </a:r>
            <a:endParaRPr lang="pl-PL" sz="4800" b="1" i="1" dirty="0">
              <a:solidFill>
                <a:srgbClr val="FF0000"/>
              </a:solidFill>
              <a:latin typeface="Century Schoolbook" pitchFamily="18" charset="0"/>
            </a:endParaRPr>
          </a:p>
        </p:txBody>
      </p:sp>
      <p:pic>
        <p:nvPicPr>
          <p:cNvPr id="8" name="Obrázok 7" descr="ilustracia 036_57_ul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142984"/>
            <a:ext cx="4572032" cy="3218843"/>
          </a:xfrm>
          <a:prstGeom prst="roundRect">
            <a:avLst/>
          </a:prstGeom>
          <a:ln>
            <a:solidFill>
              <a:srgbClr val="006C31"/>
            </a:solidFill>
          </a:ln>
        </p:spPr>
      </p:pic>
      <p:pic>
        <p:nvPicPr>
          <p:cNvPr id="7" name="Obrázok 6" descr="ilustracia 033_str57_ul3.tif"/>
          <p:cNvPicPr>
            <a:picLocks noChangeAspect="1"/>
          </p:cNvPicPr>
          <p:nvPr/>
        </p:nvPicPr>
        <p:blipFill>
          <a:blip r:embed="rId3" cstate="print"/>
          <a:srcRect l="1631" r="3784"/>
          <a:stretch>
            <a:fillRect/>
          </a:stretch>
        </p:blipFill>
        <p:spPr>
          <a:xfrm>
            <a:off x="4143372" y="3357562"/>
            <a:ext cx="4828494" cy="3229724"/>
          </a:xfrm>
          <a:prstGeom prst="roundRect">
            <a:avLst/>
          </a:prstGeom>
          <a:ln w="9525" cap="sq">
            <a:solidFill>
              <a:srgbClr val="006C31"/>
            </a:solidFill>
            <a:prstDash val="solid"/>
            <a:miter lim="800000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E6A3D548-7FC5-4361-AFF6-9C6DF78595FD}" type="datetime8">
              <a:rPr lang="sk-SK" smtClean="0"/>
              <a:pPr/>
              <a:t>12.02.2021 7:36</a:t>
            </a:fld>
            <a:endParaRPr lang="sk-SK"/>
          </a:p>
        </p:txBody>
      </p:sp>
      <p:sp>
        <p:nvSpPr>
          <p:cNvPr id="5" name="Zaoblený obdĺžnik 4"/>
          <p:cNvSpPr/>
          <p:nvPr/>
        </p:nvSpPr>
        <p:spPr>
          <a:xfrm>
            <a:off x="8143900" y="214290"/>
            <a:ext cx="571504" cy="5715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  <a:latin typeface="Century Schoolbook" pitchFamily="18" charset="0"/>
              </a:rPr>
              <a:t>?</a:t>
            </a:r>
            <a:endParaRPr lang="sk-SK" sz="4400" b="1" dirty="0">
              <a:solidFill>
                <a:srgbClr val="C00000"/>
              </a:solidFill>
              <a:latin typeface="Century Schoolbook" pitchFamily="18" charset="0"/>
            </a:endParaRPr>
          </a:p>
        </p:txBody>
      </p:sp>
      <p:pic>
        <p:nvPicPr>
          <p:cNvPr id="8" name="Obrázok 7" descr="obr 052-str57_ul3.tif"/>
          <p:cNvPicPr>
            <a:picLocks noChangeAspect="1"/>
          </p:cNvPicPr>
          <p:nvPr/>
        </p:nvPicPr>
        <p:blipFill>
          <a:blip r:embed="rId2" cstate="print"/>
          <a:srcRect b="4465"/>
          <a:stretch>
            <a:fillRect/>
          </a:stretch>
        </p:blipFill>
        <p:spPr>
          <a:xfrm>
            <a:off x="214282" y="1214422"/>
            <a:ext cx="4275639" cy="5214950"/>
          </a:xfrm>
          <a:prstGeom prst="roundRect">
            <a:avLst/>
          </a:prstGeom>
          <a:ln>
            <a:solidFill>
              <a:srgbClr val="006C31"/>
            </a:solidFill>
          </a:ln>
        </p:spPr>
      </p:pic>
      <p:sp>
        <p:nvSpPr>
          <p:cNvPr id="6" name="BlokTextu 5"/>
          <p:cNvSpPr txBox="1"/>
          <p:nvPr/>
        </p:nvSpPr>
        <p:spPr>
          <a:xfrm>
            <a:off x="214282" y="214290"/>
            <a:ext cx="7572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i="1" dirty="0" smtClean="0">
                <a:solidFill>
                  <a:srgbClr val="FF0000"/>
                </a:solidFill>
                <a:latin typeface="Century Schoolbook" pitchFamily="18" charset="0"/>
              </a:rPr>
              <a:t>... POMOC, ZÁCHRANA</a:t>
            </a:r>
            <a:endParaRPr lang="pl-PL" sz="4800" b="1" i="1" dirty="0">
              <a:solidFill>
                <a:srgbClr val="FF0000"/>
              </a:solidFill>
              <a:latin typeface="Century Schoolbook" pitchFamily="18" charset="0"/>
            </a:endParaRPr>
          </a:p>
        </p:txBody>
      </p:sp>
      <p:pic>
        <p:nvPicPr>
          <p:cNvPr id="7" name="Obrázok 6" descr="obr 051_str57_ul3.tif"/>
          <p:cNvPicPr>
            <a:picLocks noChangeAspect="1"/>
          </p:cNvPicPr>
          <p:nvPr/>
        </p:nvPicPr>
        <p:blipFill>
          <a:blip r:embed="rId3" cstate="print"/>
          <a:srcRect t="2194" b="4553"/>
          <a:stretch>
            <a:fillRect/>
          </a:stretch>
        </p:blipFill>
        <p:spPr>
          <a:xfrm>
            <a:off x="4761928" y="1214422"/>
            <a:ext cx="4024914" cy="5183602"/>
          </a:xfrm>
          <a:prstGeom prst="roundRect">
            <a:avLst/>
          </a:prstGeom>
          <a:ln>
            <a:solidFill>
              <a:srgbClr val="006C3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E6A3D548-7FC5-4361-AFF6-9C6DF78595FD}" type="datetime8">
              <a:rPr lang="sk-SK" smtClean="0"/>
              <a:pPr/>
              <a:t>12.02.2021 7:36</a:t>
            </a:fld>
            <a:endParaRPr lang="sk-SK"/>
          </a:p>
        </p:txBody>
      </p:sp>
      <p:sp>
        <p:nvSpPr>
          <p:cNvPr id="5" name="Zaoblený obdĺžnik 4"/>
          <p:cNvSpPr/>
          <p:nvPr/>
        </p:nvSpPr>
        <p:spPr>
          <a:xfrm>
            <a:off x="8143900" y="214290"/>
            <a:ext cx="571504" cy="5715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  <a:latin typeface="Century Schoolbook" pitchFamily="18" charset="0"/>
              </a:rPr>
              <a:t>?</a:t>
            </a:r>
            <a:endParaRPr lang="sk-SK" sz="4400" b="1" dirty="0">
              <a:solidFill>
                <a:srgbClr val="C00000"/>
              </a:solidFill>
              <a:latin typeface="Century Schoolbook" pitchFamily="18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214282" y="214290"/>
            <a:ext cx="807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i="1" dirty="0" smtClean="0">
                <a:solidFill>
                  <a:srgbClr val="FF0000"/>
                </a:solidFill>
                <a:latin typeface="Century Schoolbook" pitchFamily="18" charset="0"/>
              </a:rPr>
              <a:t>... STRÁŽENIE</a:t>
            </a:r>
            <a:endParaRPr lang="pl-PL" sz="4800" b="1" i="1" dirty="0" smtClean="0">
              <a:solidFill>
                <a:srgbClr val="FF0000"/>
              </a:solidFill>
              <a:latin typeface="Century Schoolbook" pitchFamily="18" charset="0"/>
            </a:endParaRPr>
          </a:p>
        </p:txBody>
      </p:sp>
      <p:pic>
        <p:nvPicPr>
          <p:cNvPr id="7" name="Obrázok 6" descr="ilustracia 030_str57_ul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1" y="1214422"/>
            <a:ext cx="4357718" cy="2856419"/>
          </a:xfrm>
          <a:prstGeom prst="roundRect">
            <a:avLst/>
          </a:prstGeom>
          <a:ln w="9525" cap="sq">
            <a:solidFill>
              <a:srgbClr val="006C31"/>
            </a:solidFill>
            <a:prstDash val="solid"/>
            <a:miter lim="800000"/>
          </a:ln>
          <a:effectLst/>
        </p:spPr>
      </p:pic>
      <p:pic>
        <p:nvPicPr>
          <p:cNvPr id="8" name="Obrázok 7" descr="ilustracia 035_str57_ul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3571876"/>
            <a:ext cx="4543305" cy="2917480"/>
          </a:xfrm>
          <a:prstGeom prst="roundRect">
            <a:avLst/>
          </a:prstGeom>
          <a:ln w="9525" cap="sq">
            <a:solidFill>
              <a:srgbClr val="006C31"/>
            </a:solidFill>
            <a:prstDash val="solid"/>
            <a:miter lim="800000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armyard Dolls House Wallpaper Border (WP799b) | Bromley Craft"/>
          <p:cNvPicPr>
            <a:picLocks noChangeAspect="1" noChangeArrowheads="1"/>
          </p:cNvPicPr>
          <p:nvPr/>
        </p:nvPicPr>
        <p:blipFill>
          <a:blip r:embed="rId3"/>
          <a:srcRect l="1666" t="35001" r="-1" b="33333"/>
          <a:stretch>
            <a:fillRect/>
          </a:stretch>
        </p:blipFill>
        <p:spPr bwMode="auto">
          <a:xfrm>
            <a:off x="0" y="5286388"/>
            <a:ext cx="9144000" cy="1571612"/>
          </a:xfrm>
          <a:prstGeom prst="rect">
            <a:avLst/>
          </a:prstGeom>
          <a:noFill/>
        </p:spPr>
      </p:pic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3F2B-13CF-4DDB-B4FA-D5414786160A}" type="datetime8">
              <a:rPr lang="sk-SK" smtClean="0"/>
              <a:pPr/>
              <a:t>12.02.2021 7:36</a:t>
            </a:fld>
            <a:endParaRPr lang="sk-SK"/>
          </a:p>
        </p:txBody>
      </p:sp>
      <p:pic>
        <p:nvPicPr>
          <p:cNvPr id="5" name="Obrázok 5" descr="obr 011_str7_ul2_ku križovatke, bubliny s textami dorobime.PNG"/>
          <p:cNvPicPr>
            <a:picLocks noChangeAspect="1"/>
          </p:cNvPicPr>
          <p:nvPr/>
        </p:nvPicPr>
        <p:blipFill>
          <a:blip r:embed="rId4"/>
          <a:srcRect l="781" t="10626" r="44531"/>
          <a:stretch>
            <a:fillRect/>
          </a:stretch>
        </p:blipFill>
        <p:spPr bwMode="auto">
          <a:xfrm>
            <a:off x="500034" y="2266538"/>
            <a:ext cx="2571768" cy="306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ublina v tvare zaobleného obdĺžnika 5"/>
          <p:cNvSpPr/>
          <p:nvPr/>
        </p:nvSpPr>
        <p:spPr>
          <a:xfrm>
            <a:off x="357158" y="285728"/>
            <a:ext cx="7929618" cy="1714512"/>
          </a:xfrm>
          <a:prstGeom prst="wedgeRoundRectCallout">
            <a:avLst>
              <a:gd name="adj1" fmla="val -25603"/>
              <a:gd name="adj2" fmla="val 110230"/>
              <a:gd name="adj3" fmla="val 16667"/>
            </a:avLst>
          </a:prstGeom>
          <a:solidFill>
            <a:srgbClr val="CCFF99"/>
          </a:solidFill>
          <a:ln>
            <a:solidFill>
              <a:srgbClr val="006C3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sk-SK" sz="3600" b="1" dirty="0" smtClean="0">
                <a:solidFill>
                  <a:srgbClr val="006600"/>
                </a:solidFill>
                <a:latin typeface="Century Schoolbook" pitchFamily="18" charset="0"/>
                <a:cs typeface="Times New Roman" pitchFamily="18" charset="0"/>
              </a:rPr>
              <a:t>KDE BÝVAJÚ JEDNOTLIVÉ ŽIVOČÍCHY</a:t>
            </a:r>
            <a:r>
              <a:rPr lang="sk-SK" sz="3600" b="1" i="1" dirty="0" smtClean="0">
                <a:solidFill>
                  <a:srgbClr val="006600"/>
                </a:solidFill>
                <a:latin typeface="Century Schoolbook" pitchFamily="18" charset="0"/>
                <a:cs typeface="Times New Roman" pitchFamily="18" charset="0"/>
              </a:rPr>
              <a:t>?</a:t>
            </a:r>
            <a:endParaRPr lang="sk-SK" sz="3600" dirty="0">
              <a:solidFill>
                <a:srgbClr val="006600"/>
              </a:solidFill>
              <a:latin typeface="Century Schoolbook" pitchFamily="18" charset="0"/>
            </a:endParaRPr>
          </a:p>
        </p:txBody>
      </p:sp>
      <p:pic>
        <p:nvPicPr>
          <p:cNvPr id="7" name="Obrázok 12" descr="obr 044jasminka a danko hore_Str61_ul3, ti dole_str62_ul1.png"/>
          <p:cNvPicPr>
            <a:picLocks noChangeAspect="1"/>
          </p:cNvPicPr>
          <p:nvPr/>
        </p:nvPicPr>
        <p:blipFill>
          <a:blip r:embed="rId5"/>
          <a:srcRect l="46948" r="11472" b="51701"/>
          <a:stretch>
            <a:fillRect/>
          </a:stretch>
        </p:blipFill>
        <p:spPr bwMode="auto">
          <a:xfrm flipH="1">
            <a:off x="6072198" y="2216999"/>
            <a:ext cx="2143140" cy="319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280</Words>
  <Application>Microsoft Office PowerPoint</Application>
  <PresentationFormat>Prezentácia na obrazovke (4:3)</PresentationFormat>
  <Paragraphs>102</Paragraphs>
  <Slides>17</Slides>
  <Notes>7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Schoolbook</vt:lpstr>
      <vt:lpstr>Times New Roman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Chov živočíchov a úžitok z nich</dc:title>
  <dc:creator>Mgr. Danka Spišáková</dc:creator>
  <cp:lastModifiedBy>HP</cp:lastModifiedBy>
  <cp:revision>110</cp:revision>
  <dcterms:created xsi:type="dcterms:W3CDTF">2020-04-23T18:58:08Z</dcterms:created>
  <dcterms:modified xsi:type="dcterms:W3CDTF">2021-02-12T06:38:53Z</dcterms:modified>
</cp:coreProperties>
</file>