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0" r:id="rId5"/>
    <p:sldId id="261" r:id="rId6"/>
    <p:sldId id="259" r:id="rId7"/>
    <p:sldId id="262" r:id="rId8"/>
    <p:sldId id="258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mHTRGlRTRU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ektorová grafika zdravé a nezdravé potraviny #117279920 | fotobanka  Fotky&amp;Foto">
            <a:extLst>
              <a:ext uri="{FF2B5EF4-FFF2-40B4-BE49-F238E27FC236}">
                <a16:creationId xmlns:a16="http://schemas.microsoft.com/office/drawing/2014/main" id="{2F336D26-EE97-4DBB-8A7A-6235B445C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14" y="1874635"/>
            <a:ext cx="5771071" cy="46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992E705-4786-47C8-B469-6CD94F84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603849"/>
            <a:ext cx="7766936" cy="2053087"/>
          </a:xfrm>
        </p:spPr>
        <p:txBody>
          <a:bodyPr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Živočíchy a rastliny ako zdroj potravy človeka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C35EA0-79D7-4A53-9EDF-B2C5C0899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8105857" cy="1177659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PRVOUKA 2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ročník</a:t>
            </a:r>
          </a:p>
        </p:txBody>
      </p:sp>
    </p:spTree>
    <p:extLst>
      <p:ext uri="{BB962C8B-B14F-4D97-AF65-F5344CB8AC3E}">
        <p14:creationId xmlns:p14="http://schemas.microsoft.com/office/powerpoint/2010/main" val="1195941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51E821-C6F8-442E-A324-E08012B5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ĎAKUJEM!</a:t>
            </a: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Online médium 3" title="Miro Jaroš - NA TOM NAŠOM DVORE (Oficiálny videoklip)">
            <a:hlinkClick r:id="" action="ppaction://media"/>
            <a:extLst>
              <a:ext uri="{FF2B5EF4-FFF2-40B4-BE49-F238E27FC236}">
                <a16:creationId xmlns:a16="http://schemas.microsoft.com/office/drawing/2014/main" id="{BABB7645-1518-4314-9D20-AC0C9F59519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14261" y="4097813"/>
            <a:ext cx="4147877" cy="234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79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ber ovocia je za rohom – máte všetko potrebné? - Dianka.sk">
            <a:extLst>
              <a:ext uri="{FF2B5EF4-FFF2-40B4-BE49-F238E27FC236}">
                <a16:creationId xmlns:a16="http://schemas.microsoft.com/office/drawing/2014/main" id="{F3E28EFF-3DD8-4069-A125-9D14904F1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r="11061" b="-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7841984-BAB1-4630-A413-86F5D334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Zmyslové cvičenia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3514115-1003-4CCF-8B83-C91C684B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975" y="2348153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Pripravíme si rôzne druhy potravín (4-5 druhov), ktoré nakrájame na menšie kúsky (napr. mrkvu, oriešky, chlieb, šípky, ...) </a:t>
            </a:r>
          </a:p>
          <a:p>
            <a:pPr>
              <a:lnSpc>
                <a:spcPct val="90000"/>
              </a:lnSpc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Žiaci si sadnú do kruhu .</a:t>
            </a:r>
          </a:p>
          <a:p>
            <a:pPr>
              <a:lnSpc>
                <a:spcPct val="90000"/>
              </a:lnSpc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Zatvoria si oči a učiteľ postupne dáva deťom rôzne kúsky potravín. </a:t>
            </a:r>
          </a:p>
          <a:p>
            <a:pPr>
              <a:lnSpc>
                <a:spcPct val="90000"/>
              </a:lnSpc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Žiaci sa snažia spoznať a pomenovať potravinu podľa chuti a určiť spôsob jej získania.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920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617AC-38EE-4EC8-A640-A153CE22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Zápisník cestovateľov</a:t>
            </a:r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9D22D776-B539-4965-BA28-AA0D1C0D4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46408"/>
            <a:ext cx="9590469" cy="2581193"/>
          </a:xfrm>
        </p:spPr>
      </p:pic>
      <p:pic>
        <p:nvPicPr>
          <p:cNvPr id="1026" name="Picture 2" descr="Práca na farme: najžiadanejší sú brigádnici na zber ovocia a zeleniny –  Finanza.sk">
            <a:extLst>
              <a:ext uri="{FF2B5EF4-FFF2-40B4-BE49-F238E27FC236}">
                <a16:creationId xmlns:a16="http://schemas.microsoft.com/office/drawing/2014/main" id="{B69B6636-C5A9-4E38-AB33-9E601C685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712" y="513218"/>
            <a:ext cx="2020686" cy="151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ov hydiny a zvierat na dedine na Slovensku – legislatíva, zákon,  podmienky | TopByvanie.sk">
            <a:extLst>
              <a:ext uri="{FF2B5EF4-FFF2-40B4-BE49-F238E27FC236}">
                <a16:creationId xmlns:a16="http://schemas.microsoft.com/office/drawing/2014/main" id="{60BE5592-0358-4E01-9B29-AAACE3BC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12" y="5119482"/>
            <a:ext cx="2082513" cy="13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ybárčenie pri západe - Fotografia - Fotogaléria | ePhoto.sk - foto,  fotografie, fotoaparáty">
            <a:extLst>
              <a:ext uri="{FF2B5EF4-FFF2-40B4-BE49-F238E27FC236}">
                <a16:creationId xmlns:a16="http://schemas.microsoft.com/office/drawing/2014/main" id="{8C95620A-E509-48A0-B620-764318F8F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640" y="5119482"/>
            <a:ext cx="2245360" cy="14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brazy : príroda, lúka, farma, letné, obec, jedlo, úrodu, vyrobiť, plodina,  pôda, žltá, poľnohospodárstvo, chlieb, obilnina, pestovanie, semená,  Slamka, raž, hroty, plodiny, cereálie, prosperita, vyberanie, kvitnúca  rastlina, veľa, komodita, v letnom ...">
            <a:extLst>
              <a:ext uri="{FF2B5EF4-FFF2-40B4-BE49-F238E27FC236}">
                <a16:creationId xmlns:a16="http://schemas.microsoft.com/office/drawing/2014/main" id="{A0DC7D15-8107-4804-8FEC-68C0CBBB1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984">
            <a:off x="8932084" y="625803"/>
            <a:ext cx="2427288" cy="161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Čo s čím sadiť a pestovať v záhrade? Čo po zemiakoch, cesnaku, cibuli |  TopByvanie.sk">
            <a:extLst>
              <a:ext uri="{FF2B5EF4-FFF2-40B4-BE49-F238E27FC236}">
                <a16:creationId xmlns:a16="http://schemas.microsoft.com/office/drawing/2014/main" id="{2B156B8C-1E6D-47AB-A9E8-A05546FB3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91" y="5127672"/>
            <a:ext cx="2170413" cy="144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pletrær - Lier Planteland">
            <a:extLst>
              <a:ext uri="{FF2B5EF4-FFF2-40B4-BE49-F238E27FC236}">
                <a16:creationId xmlns:a16="http://schemas.microsoft.com/office/drawing/2014/main" id="{EE24E9CF-517A-4737-A06C-3152DED31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941" y="4936328"/>
            <a:ext cx="2158379" cy="161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hovatelahospodar.sk">
            <a:extLst>
              <a:ext uri="{FF2B5EF4-FFF2-40B4-BE49-F238E27FC236}">
                <a16:creationId xmlns:a16="http://schemas.microsoft.com/office/drawing/2014/main" id="{1C9CD42C-F4D8-460A-ABB4-F0D5220F0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941" y="2969553"/>
            <a:ext cx="2078727" cy="13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8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A0162FB-B857-4DB8-9AD6-61C236232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050" y="895351"/>
            <a:ext cx="9283669" cy="5294434"/>
          </a:xfr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FAB95EF3-EAD8-4FFB-AE68-1E43E8A15206}"/>
              </a:ext>
            </a:extLst>
          </p:cNvPr>
          <p:cNvSpPr txBox="1"/>
          <p:nvPr/>
        </p:nvSpPr>
        <p:spPr>
          <a:xfrm>
            <a:off x="1390650" y="3429000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1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F64C5D7-01D4-46BE-AF3E-17CEF0C9D066}"/>
              </a:ext>
            </a:extLst>
          </p:cNvPr>
          <p:cNvSpPr txBox="1"/>
          <p:nvPr/>
        </p:nvSpPr>
        <p:spPr>
          <a:xfrm>
            <a:off x="3133725" y="3248025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1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53EB0443-9342-4FBD-AC31-FA7757637314}"/>
              </a:ext>
            </a:extLst>
          </p:cNvPr>
          <p:cNvSpPr txBox="1"/>
          <p:nvPr/>
        </p:nvSpPr>
        <p:spPr>
          <a:xfrm>
            <a:off x="4962525" y="3429000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1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30A31CB7-644D-40DF-A152-920B493F2893}"/>
              </a:ext>
            </a:extLst>
          </p:cNvPr>
          <p:cNvSpPr txBox="1"/>
          <p:nvPr/>
        </p:nvSpPr>
        <p:spPr>
          <a:xfrm>
            <a:off x="7000875" y="3533775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2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2FCF805B-FB70-42AF-B3F3-7F30115233F0}"/>
              </a:ext>
            </a:extLst>
          </p:cNvPr>
          <p:cNvSpPr txBox="1"/>
          <p:nvPr/>
        </p:nvSpPr>
        <p:spPr>
          <a:xfrm>
            <a:off x="2381250" y="4686300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2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A2516DC2-5379-4358-BF98-8BE86091636E}"/>
              </a:ext>
            </a:extLst>
          </p:cNvPr>
          <p:cNvSpPr txBox="1"/>
          <p:nvPr/>
        </p:nvSpPr>
        <p:spPr>
          <a:xfrm>
            <a:off x="4676775" y="4781550"/>
            <a:ext cx="70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2, 5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BF2C968D-186E-4E80-BE1E-488395EBD079}"/>
              </a:ext>
            </a:extLst>
          </p:cNvPr>
          <p:cNvSpPr txBox="1"/>
          <p:nvPr/>
        </p:nvSpPr>
        <p:spPr>
          <a:xfrm>
            <a:off x="6029325" y="4781550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2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66222196-A8C8-4B2C-9E37-F27B3FBC770D}"/>
              </a:ext>
            </a:extLst>
          </p:cNvPr>
          <p:cNvSpPr txBox="1"/>
          <p:nvPr/>
        </p:nvSpPr>
        <p:spPr>
          <a:xfrm>
            <a:off x="8458200" y="4476750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3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9B01EAC9-9F86-4B02-84BF-D5054B19E27F}"/>
              </a:ext>
            </a:extLst>
          </p:cNvPr>
          <p:cNvSpPr txBox="1"/>
          <p:nvPr/>
        </p:nvSpPr>
        <p:spPr>
          <a:xfrm>
            <a:off x="8591550" y="3617357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488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0EDE3E63-5FF5-4A26-BB10-030D1167E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45" y="821405"/>
            <a:ext cx="8956133" cy="5743518"/>
          </a:xfrm>
        </p:spPr>
      </p:pic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EB94A941-F9B3-4DE2-A9F5-DEDAF2A2A8A0}"/>
              </a:ext>
            </a:extLst>
          </p:cNvPr>
          <p:cNvCxnSpPr/>
          <p:nvPr/>
        </p:nvCxnSpPr>
        <p:spPr>
          <a:xfrm>
            <a:off x="5112543" y="3086100"/>
            <a:ext cx="12573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7F8FA91D-779B-4827-A42B-DC6C848A4C67}"/>
              </a:ext>
            </a:extLst>
          </p:cNvPr>
          <p:cNvCxnSpPr>
            <a:cxnSpLocks/>
          </p:cNvCxnSpPr>
          <p:nvPr/>
        </p:nvCxnSpPr>
        <p:spPr>
          <a:xfrm>
            <a:off x="8115300" y="3086100"/>
            <a:ext cx="55245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id="{2CA6FAB0-A97A-420C-9C62-51B8D5534804}"/>
              </a:ext>
            </a:extLst>
          </p:cNvPr>
          <p:cNvCxnSpPr/>
          <p:nvPr/>
        </p:nvCxnSpPr>
        <p:spPr>
          <a:xfrm>
            <a:off x="7181850" y="3314700"/>
            <a:ext cx="15906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87F81218-D2C0-4AA1-97A3-3D5BC9BA3C94}"/>
              </a:ext>
            </a:extLst>
          </p:cNvPr>
          <p:cNvCxnSpPr/>
          <p:nvPr/>
        </p:nvCxnSpPr>
        <p:spPr>
          <a:xfrm>
            <a:off x="4898231" y="3619500"/>
            <a:ext cx="42862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2215E7AB-018B-4E7A-8F1B-6D63D630D618}"/>
              </a:ext>
            </a:extLst>
          </p:cNvPr>
          <p:cNvCxnSpPr>
            <a:cxnSpLocks/>
          </p:cNvCxnSpPr>
          <p:nvPr/>
        </p:nvCxnSpPr>
        <p:spPr>
          <a:xfrm>
            <a:off x="8115300" y="5038726"/>
            <a:ext cx="84772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Rovná spojnica 20">
            <a:extLst>
              <a:ext uri="{FF2B5EF4-FFF2-40B4-BE49-F238E27FC236}">
                <a16:creationId xmlns:a16="http://schemas.microsoft.com/office/drawing/2014/main" id="{CD207714-B971-4C7D-8112-E3DB774AFC28}"/>
              </a:ext>
            </a:extLst>
          </p:cNvPr>
          <p:cNvCxnSpPr/>
          <p:nvPr/>
        </p:nvCxnSpPr>
        <p:spPr>
          <a:xfrm>
            <a:off x="6940152" y="4810125"/>
            <a:ext cx="46672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Rovná spojnica 22">
            <a:extLst>
              <a:ext uri="{FF2B5EF4-FFF2-40B4-BE49-F238E27FC236}">
                <a16:creationId xmlns:a16="http://schemas.microsoft.com/office/drawing/2014/main" id="{9F2D843D-F209-44DC-98CB-5F328678FCA7}"/>
              </a:ext>
            </a:extLst>
          </p:cNvPr>
          <p:cNvCxnSpPr>
            <a:cxnSpLocks/>
          </p:cNvCxnSpPr>
          <p:nvPr/>
        </p:nvCxnSpPr>
        <p:spPr>
          <a:xfrm flipV="1">
            <a:off x="6948487" y="4514852"/>
            <a:ext cx="2066925" cy="5595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Rovná spojnica 26">
            <a:extLst>
              <a:ext uri="{FF2B5EF4-FFF2-40B4-BE49-F238E27FC236}">
                <a16:creationId xmlns:a16="http://schemas.microsoft.com/office/drawing/2014/main" id="{CFC56195-D2C2-4CC4-8713-23C6FC6FDD46}"/>
              </a:ext>
            </a:extLst>
          </p:cNvPr>
          <p:cNvCxnSpPr>
            <a:cxnSpLocks/>
          </p:cNvCxnSpPr>
          <p:nvPr/>
        </p:nvCxnSpPr>
        <p:spPr>
          <a:xfrm flipV="1">
            <a:off x="4900612" y="4076701"/>
            <a:ext cx="3214688" cy="4762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Rovná spojnica 29">
            <a:extLst>
              <a:ext uri="{FF2B5EF4-FFF2-40B4-BE49-F238E27FC236}">
                <a16:creationId xmlns:a16="http://schemas.microsoft.com/office/drawing/2014/main" id="{1A4DEE0E-43E9-4162-854A-C188B91D9945}"/>
              </a:ext>
            </a:extLst>
          </p:cNvPr>
          <p:cNvCxnSpPr/>
          <p:nvPr/>
        </p:nvCxnSpPr>
        <p:spPr>
          <a:xfrm>
            <a:off x="6507956" y="3838575"/>
            <a:ext cx="133111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text, niekoľko&#10;&#10;Automaticky generovaný popis">
            <a:extLst>
              <a:ext uri="{FF2B5EF4-FFF2-40B4-BE49-F238E27FC236}">
                <a16:creationId xmlns:a16="http://schemas.microsoft.com/office/drawing/2014/main" id="{5A323280-F274-409F-8967-E9EBF2A2B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424" y="213361"/>
            <a:ext cx="7616575" cy="6237442"/>
          </a:xfr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6001933C-C8F9-4CCB-B4C2-32169997A80B}"/>
              </a:ext>
            </a:extLst>
          </p:cNvPr>
          <p:cNvSpPr txBox="1"/>
          <p:nvPr/>
        </p:nvSpPr>
        <p:spPr>
          <a:xfrm>
            <a:off x="6915150" y="1924050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koza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6212B85-8330-407E-B614-B3141A9068FC}"/>
              </a:ext>
            </a:extLst>
          </p:cNvPr>
          <p:cNvSpPr txBox="1"/>
          <p:nvPr/>
        </p:nvSpPr>
        <p:spPr>
          <a:xfrm>
            <a:off x="6715126" y="3200400"/>
            <a:ext cx="136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bažant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BB87B9F1-10EC-4825-AC44-281A9D8EA319}"/>
              </a:ext>
            </a:extLst>
          </p:cNvPr>
          <p:cNvSpPr txBox="1"/>
          <p:nvPr/>
        </p:nvSpPr>
        <p:spPr>
          <a:xfrm>
            <a:off x="6715126" y="4438650"/>
            <a:ext cx="114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hruška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C6D5E31-BB9C-4923-95AB-BF4972519601}"/>
              </a:ext>
            </a:extLst>
          </p:cNvPr>
          <p:cNvSpPr txBox="1"/>
          <p:nvPr/>
        </p:nvSpPr>
        <p:spPr>
          <a:xfrm>
            <a:off x="6915150" y="5667375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jahody</a:t>
            </a:r>
          </a:p>
        </p:txBody>
      </p:sp>
    </p:spTree>
    <p:extLst>
      <p:ext uri="{BB962C8B-B14F-4D97-AF65-F5344CB8AC3E}">
        <p14:creationId xmlns:p14="http://schemas.microsoft.com/office/powerpoint/2010/main" val="107622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82A9BF-04E2-4F7A-AC0E-C985E330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79" y="3300670"/>
            <a:ext cx="7831168" cy="1098610"/>
          </a:xfrm>
        </p:spPr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7" name="Zástupný objekt pre obsah 6" descr="Obrázok, na ktorom je text&#10;&#10;Automaticky generovaný popis">
            <a:extLst>
              <a:ext uri="{FF2B5EF4-FFF2-40B4-BE49-F238E27FC236}">
                <a16:creationId xmlns:a16="http://schemas.microsoft.com/office/drawing/2014/main" id="{AD00148F-C8E6-4EDD-A060-0E80BB6E5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33" y="293086"/>
            <a:ext cx="10365225" cy="2038350"/>
          </a:xfrm>
        </p:spPr>
      </p:pic>
      <p:pic>
        <p:nvPicPr>
          <p:cNvPr id="4098" name="Picture 2" descr="Rybárstvo učí deti trpezlivosti a dokáže ich odpútať aj od mobilov |  eduworld.sk">
            <a:extLst>
              <a:ext uri="{FF2B5EF4-FFF2-40B4-BE49-F238E27FC236}">
                <a16:creationId xmlns:a16="http://schemas.microsoft.com/office/drawing/2014/main" id="{8DA4D6BC-D953-4EB7-BD0F-D1AF1FDA6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9" y="2728383"/>
            <a:ext cx="2506345" cy="167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otografia: poľovník | fotky.sme.sk">
            <a:extLst>
              <a:ext uri="{FF2B5EF4-FFF2-40B4-BE49-F238E27FC236}">
                <a16:creationId xmlns:a16="http://schemas.microsoft.com/office/drawing/2014/main" id="{78ACB564-01D1-4540-91F2-50C647F4D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66" y="2685811"/>
            <a:ext cx="2568383" cy="342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ko pestovať a hnojiť zemiaky? Sadenie zemiakov, zavlažovanie |  TopByvanie.sk">
            <a:extLst>
              <a:ext uri="{FF2B5EF4-FFF2-40B4-BE49-F238E27FC236}">
                <a16:creationId xmlns:a16="http://schemas.microsoft.com/office/drawing/2014/main" id="{07D7FE0A-D09D-4C26-BC85-64381998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26" y="233143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lavné mesto bude mať vlastné stádo oviec umiestnené na Kráľovej hore">
            <a:extLst>
              <a:ext uri="{FF2B5EF4-FFF2-40B4-BE49-F238E27FC236}">
                <a16:creationId xmlns:a16="http://schemas.microsoft.com/office/drawing/2014/main" id="{67F33B08-D512-430A-A264-879C8F2FA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85" y="4503539"/>
            <a:ext cx="3028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3D16D-F1A2-4B5D-9F14-8CA33F53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92369"/>
            <a:ext cx="8596668" cy="1438031"/>
          </a:xfrm>
        </p:spPr>
        <p:txBody>
          <a:bodyPr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Moje poznámky</a:t>
            </a:r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D66D27C9-92F0-4230-9E11-1E8412665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72" y="2070736"/>
            <a:ext cx="9523306" cy="2856865"/>
          </a:xfr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BBB0F938-F896-479F-B90B-0270A97865E4}"/>
              </a:ext>
            </a:extLst>
          </p:cNvPr>
          <p:cNvSpPr txBox="1"/>
          <p:nvPr/>
        </p:nvSpPr>
        <p:spPr>
          <a:xfrm>
            <a:off x="3448050" y="2914650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živočíchy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93CF2C4-B2FB-465A-A064-CDE33B75DBC3}"/>
              </a:ext>
            </a:extLst>
          </p:cNvPr>
          <p:cNvSpPr txBox="1"/>
          <p:nvPr/>
        </p:nvSpPr>
        <p:spPr>
          <a:xfrm>
            <a:off x="5257800" y="2914650"/>
            <a:ext cx="164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rastliny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219FA6A-081C-478A-8157-A2F832203F35}"/>
              </a:ext>
            </a:extLst>
          </p:cNvPr>
          <p:cNvSpPr txBox="1"/>
          <p:nvPr/>
        </p:nvSpPr>
        <p:spPr>
          <a:xfrm>
            <a:off x="2552700" y="3429000"/>
            <a:ext cx="138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chová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598A6714-1691-4BD7-8D80-5604221BD4F2}"/>
              </a:ext>
            </a:extLst>
          </p:cNvPr>
          <p:cNvSpPr txBox="1"/>
          <p:nvPr/>
        </p:nvSpPr>
        <p:spPr>
          <a:xfrm>
            <a:off x="5257800" y="3429000"/>
            <a:ext cx="127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pestuje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A57658B1-3C60-4622-90A9-79AFBE0B41F0}"/>
              </a:ext>
            </a:extLst>
          </p:cNvPr>
          <p:cNvSpPr txBox="1"/>
          <p:nvPr/>
        </p:nvSpPr>
        <p:spPr>
          <a:xfrm>
            <a:off x="7477125" y="3376315"/>
            <a:ext cx="138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zbiera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8702D1CF-3692-4577-AB51-E4B436EC971B}"/>
              </a:ext>
            </a:extLst>
          </p:cNvPr>
          <p:cNvSpPr txBox="1"/>
          <p:nvPr/>
        </p:nvSpPr>
        <p:spPr>
          <a:xfrm>
            <a:off x="3933825" y="3981450"/>
            <a:ext cx="123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rgbClr val="FF0000"/>
                </a:solidFill>
              </a:rPr>
              <a:t>loví</a:t>
            </a:r>
          </a:p>
        </p:txBody>
      </p:sp>
    </p:spTree>
    <p:extLst>
      <p:ext uri="{BB962C8B-B14F-4D97-AF65-F5344CB8AC3E}">
        <p14:creationId xmlns:p14="http://schemas.microsoft.com/office/powerpoint/2010/main" val="22903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C999F-2932-424D-BC62-DFA04CD8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sk-SK" b="1" dirty="0"/>
              <a:t>Hra – „Čínska reštaurácia“</a:t>
            </a:r>
          </a:p>
        </p:txBody>
      </p:sp>
      <p:pic>
        <p:nvPicPr>
          <p:cNvPr id="3074" name="Picture 2" descr="obr�zky det� kreslen� - H�ada� Googlom | Cartoon kids, Kids background,  Kids frames">
            <a:extLst>
              <a:ext uri="{FF2B5EF4-FFF2-40B4-BE49-F238E27FC236}">
                <a16:creationId xmlns:a16="http://schemas.microsoft.com/office/drawing/2014/main" id="{CD83443A-50B6-486F-8311-460699363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t="627" r="-2" b="4062"/>
          <a:stretch/>
        </p:blipFill>
        <p:spPr bwMode="auto"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92A262-F51B-45D6-A70E-437CA7A48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640" y="1564640"/>
            <a:ext cx="6424440" cy="46837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1500"/>
              <a:t>Žiaci si posadajú do kruhu (na stoličky/ na koberec). </a:t>
            </a:r>
          </a:p>
          <a:p>
            <a:pPr>
              <a:lnSpc>
                <a:spcPct val="90000"/>
              </a:lnSpc>
            </a:pPr>
            <a:r>
              <a:rPr lang="sk-SK" sz="1500"/>
              <a:t>Jeden dobrovoľník pôjde za dvere. Ostatní sa dohodnú na jednom jedle, ktorého názov rozložia na slabiky. </a:t>
            </a:r>
          </a:p>
          <a:p>
            <a:pPr>
              <a:lnSpc>
                <a:spcPct val="90000"/>
              </a:lnSpc>
            </a:pPr>
            <a:r>
              <a:rPr lang="sk-SK" sz="1500"/>
              <a:t>Podľa počtu slabík vytvoria počet skupín (napr. jedlo pečené kura - 5 skupín žiakov, zemiakové hranolčeky – 8 skupín atď.).</a:t>
            </a:r>
          </a:p>
          <a:p>
            <a:pPr>
              <a:lnSpc>
                <a:spcPct val="90000"/>
              </a:lnSpc>
            </a:pPr>
            <a:r>
              <a:rPr lang="sk-SK" sz="1500"/>
              <a:t> Každej skupine priradíme jednu slabiku z jedla, ktorú si zapamätá. </a:t>
            </a:r>
          </a:p>
          <a:p>
            <a:pPr>
              <a:lnSpc>
                <a:spcPct val="90000"/>
              </a:lnSpc>
            </a:pPr>
            <a:r>
              <a:rPr lang="sk-SK" sz="1500"/>
              <a:t>Zavoláme dobrovoľníka spoza dverí. Po jeho príchode na pokyn učiteľky, budú všetky skupiny žiakov hovoriť súčasne slabiky, ktoré si mali zapamätať.</a:t>
            </a:r>
          </a:p>
          <a:p>
            <a:pPr>
              <a:lnSpc>
                <a:spcPct val="90000"/>
              </a:lnSpc>
            </a:pPr>
            <a:r>
              <a:rPr lang="sk-SK" sz="1500"/>
              <a:t> Úlohou dobrovoľníka je uhádnuť jedlo a uviesť jeho pôvod.</a:t>
            </a:r>
          </a:p>
          <a:p>
            <a:pPr>
              <a:lnSpc>
                <a:spcPct val="90000"/>
              </a:lnSpc>
            </a:pPr>
            <a:r>
              <a:rPr lang="sk-SK" sz="1500"/>
              <a:t> Hra sa môže opakovať s určením nového dobrovoľníka a nového jedla.</a:t>
            </a:r>
          </a:p>
        </p:txBody>
      </p:sp>
    </p:spTree>
    <p:extLst>
      <p:ext uri="{BB962C8B-B14F-4D97-AF65-F5344CB8AC3E}">
        <p14:creationId xmlns:p14="http://schemas.microsoft.com/office/powerpoint/2010/main" val="118364850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224</Words>
  <Application>Microsoft Office PowerPoint</Application>
  <PresentationFormat>Širokouhlá</PresentationFormat>
  <Paragraphs>38</Paragraphs>
  <Slides>10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Fazeta</vt:lpstr>
      <vt:lpstr>Živočíchy a rastliny ako zdroj potravy človeka </vt:lpstr>
      <vt:lpstr>Zmyslové cvičenia</vt:lpstr>
      <vt:lpstr>Zápisník cestovateľov</vt:lpstr>
      <vt:lpstr>Prezentácia programu PowerPoint</vt:lpstr>
      <vt:lpstr>Prezentácia programu PowerPoint</vt:lpstr>
      <vt:lpstr>Prezentácia programu PowerPoint</vt:lpstr>
      <vt:lpstr>  </vt:lpstr>
      <vt:lpstr>Moje poznámky</vt:lpstr>
      <vt:lpstr>Hra – „Čínska reštaurácia“</vt:lpstr>
      <vt:lpstr>ĎAKUJEM!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Živočíchy a rastliny ako zdroj potravy človeka</dc:title>
  <dc:creator>Veronika Sucak</dc:creator>
  <cp:lastModifiedBy>HP</cp:lastModifiedBy>
  <cp:revision>3</cp:revision>
  <dcterms:created xsi:type="dcterms:W3CDTF">2020-12-24T08:25:59Z</dcterms:created>
  <dcterms:modified xsi:type="dcterms:W3CDTF">2021-02-18T12:50:17Z</dcterms:modified>
</cp:coreProperties>
</file>