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4" r:id="rId3"/>
    <p:sldId id="436" r:id="rId4"/>
    <p:sldId id="448" r:id="rId5"/>
    <p:sldId id="449" r:id="rId6"/>
    <p:sldId id="451" r:id="rId7"/>
    <p:sldId id="452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4" r:id="rId18"/>
    <p:sldId id="463" r:id="rId19"/>
    <p:sldId id="276" r:id="rId20"/>
    <p:sldId id="417" r:id="rId21"/>
    <p:sldId id="400" r:id="rId22"/>
    <p:sldId id="418" r:id="rId23"/>
    <p:sldId id="450" r:id="rId24"/>
    <p:sldId id="453" r:id="rId25"/>
    <p:sldId id="465" r:id="rId26"/>
    <p:sldId id="466" r:id="rId27"/>
    <p:sldId id="467" r:id="rId28"/>
    <p:sldId id="468" r:id="rId29"/>
    <p:sldId id="258" r:id="rId3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DCF"/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1" autoAdjust="0"/>
    <p:restoredTop sz="94660"/>
  </p:normalViewPr>
  <p:slideViewPr>
    <p:cSldViewPr snapToGrid="0">
      <p:cViewPr varScale="1">
        <p:scale>
          <a:sx n="45" d="100"/>
          <a:sy n="45" d="100"/>
        </p:scale>
        <p:origin x="5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20.03.2021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273" y="339028"/>
            <a:ext cx="8167017" cy="63410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125369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Od Dunaja po Hornád</a:t>
            </a:r>
            <a:r>
              <a:rPr lang="sk-SK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/>
            </a:r>
            <a:br>
              <a:rPr lang="sk-SK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sk-SK" sz="6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PRIEVIDZA </a:t>
            </a:r>
            <a:r>
              <a:rPr lang="sk-SK" sz="6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S   </a:t>
            </a:r>
            <a:r>
              <a:rPr lang="sk-SK" sz="6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OKOLÍM</a:t>
            </a:r>
            <a:endParaRPr lang="sk-SK" sz="66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997934"/>
            <a:ext cx="9144000" cy="904740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Mgr. Ľudmila Juráková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86" y="339028"/>
            <a:ext cx="4937120" cy="27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Ãºvisiaci obrÃ¡z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9" b="14366"/>
          <a:stretch/>
        </p:blipFill>
        <p:spPr bwMode="auto">
          <a:xfrm>
            <a:off x="0" y="-77274"/>
            <a:ext cx="12192000" cy="692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2311527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Nováky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56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ok vyhÄ¾adÃ¡vania obrÃ¡zkov pre dopyt elektrÃ¡reÅ novÃ¡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1" y="245064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2720960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Nováky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442683"/>
            <a:ext cx="9517544" cy="2230772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Nováky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mesto v okrese Prievidza, Trenčiansky kraj,</a:t>
            </a: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banské mesto, ťažba hnedého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uhlia,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nachádza sa tu tepelná elektráreň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774" y="2856146"/>
            <a:ext cx="3926101" cy="329995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156" y="92413"/>
            <a:ext cx="2571750" cy="1285875"/>
          </a:xfrm>
          <a:prstGeom prst="rect">
            <a:avLst/>
          </a:prstGeom>
        </p:spPr>
      </p:pic>
      <p:pic>
        <p:nvPicPr>
          <p:cNvPr id="1026" name="Picture 2" descr="Novaky.s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26"/>
          <a:stretch/>
        </p:blipFill>
        <p:spPr bwMode="auto">
          <a:xfrm>
            <a:off x="8152327" y="35232"/>
            <a:ext cx="1146632" cy="14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5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ok vyhÄ¾adÃ¡vania obrÃ¡zkov pre dopyt bÃ¡novce nad bebrav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4931898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Bánovce nad Bebravou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5532398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Bánovce nad Bebravou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613758"/>
            <a:ext cx="9517544" cy="2230772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Bánovce nad Bebravou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okresné mesto v Trenčianskom kraji,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meste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viaceré firmy,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napríklad potravinárska spoločnosť zameraná na mliečne výrobky 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Milsy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nemecká obuvnícka výrobná spoločnosť 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Gabor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textilné závody </a:t>
            </a:r>
            <a:r>
              <a:rPr lang="sk-SK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Eterna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Zornica a nemecká firma </a:t>
            </a:r>
            <a:r>
              <a:rPr lang="sk-SK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Hella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oa Slovakia Town BÃ¡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33" y="156808"/>
            <a:ext cx="11127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918" y="156808"/>
            <a:ext cx="2562225" cy="1285875"/>
          </a:xfrm>
          <a:prstGeom prst="rect">
            <a:avLst/>
          </a:prstGeom>
        </p:spPr>
      </p:pic>
      <p:pic>
        <p:nvPicPr>
          <p:cNvPr id="3076" name="Picture 4" descr="VÃ½sledok vyhÄ¾adÃ¡vania obrÃ¡zkov pre dopyt bÃ¡novce nad bebrav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5605"/>
            <a:ext cx="12192000" cy="284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8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ok vyhÄ¾adÃ¡vania obrÃ¡zkov pre dopyt bojn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2"/>
          <a:stretch/>
        </p:blipFill>
        <p:spPr bwMode="auto">
          <a:xfrm>
            <a:off x="0" y="0"/>
            <a:ext cx="12192000" cy="690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2311527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Bojnice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t="12345" r="493" b="18185"/>
          <a:stretch/>
        </p:blipFill>
        <p:spPr>
          <a:xfrm>
            <a:off x="0" y="2709507"/>
            <a:ext cx="12250408" cy="41484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2720960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Bojnice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107833"/>
            <a:ext cx="9517544" cy="21762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Bojnice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kúpeľné mesto v okrese Prievidza,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Bojnických kúpeľoch sa liečia pacienti s chorobami pohybového ústrojenstva reumatické, nervové choroby, ženské choroby a choroby z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povolania,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Bojniciach sa nachádza zámok a ZOO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282" y="175858"/>
            <a:ext cx="2562225" cy="1266825"/>
          </a:xfrm>
          <a:prstGeom prst="rect">
            <a:avLst/>
          </a:prstGeom>
        </p:spPr>
      </p:pic>
      <p:pic>
        <p:nvPicPr>
          <p:cNvPr id="5122" name="Picture 2" descr="VÃ½sledok vyhÄ¾adÃ¡vania obrÃ¡zkov pre dopyt bojnice 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17" y="175858"/>
            <a:ext cx="1257524" cy="12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6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ok vyhÄ¾adÃ¡vania obrÃ¡zkov pre dopyt bojnickÃ½ zÃ¡m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6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3075802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Bojnický zámok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699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4551490" cy="742678"/>
          </a:xfrm>
        </p:spPr>
        <p:txBody>
          <a:bodyPr>
            <a:normAutofit/>
          </a:bodyPr>
          <a:lstStyle/>
          <a:p>
            <a:r>
              <a:rPr lang="sk-SK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Lipa kráľa Mateja</a:t>
            </a:r>
            <a:endParaRPr lang="sk-SK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107833"/>
            <a:ext cx="4139366" cy="5460392"/>
          </a:xfrm>
          <a:noFill/>
        </p:spPr>
        <p:txBody>
          <a:bodyPr>
            <a:normAutofit fontScale="92500" lnSpcReduction="10000"/>
          </a:bodyPr>
          <a:lstStyle/>
          <a:p>
            <a:pPr algn="just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Strom v zámockom parku v Bojniciach patrí medzi najstaršie stromy rastúce na Slovensku. 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Obvod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 kmeňa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m,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dosahuje výšku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m.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Podľa povesti zasadil túto lipu Matúš </a:t>
            </a:r>
            <a:r>
              <a:rPr lang="sk-SK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Čák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Trenčiansky v roku, keď zomrel posledný kráľ z rodu </a:t>
            </a:r>
            <a:r>
              <a:rPr lang="sk-SK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Arpádovcov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Ondrej III., teda roku 1301. </a:t>
            </a:r>
          </a:p>
          <a:p>
            <a:pPr algn="just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Kráľ Matej Korvín (1458 – 1490), o ktorom je známe, že rád pobýval v Bojniciach, usporadúval pod lipou veľké hostiny a porady. </a:t>
            </a:r>
          </a:p>
        </p:txBody>
      </p:sp>
      <p:pic>
        <p:nvPicPr>
          <p:cNvPr id="3074" name="Picture 2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194" y="180303"/>
            <a:ext cx="7053501" cy="62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VÃ½sledok vyhÄ¾adÃ¡vania obrÃ¡zkov pre dopyt zoo bojn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6" y="1852834"/>
            <a:ext cx="7587344" cy="505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ok vyhÄ¾adÃ¡vania obrÃ¡zkov pre dopyt zoo boj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04657" cy="690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68302"/>
            <a:ext cx="3075802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 Bojnice</a:t>
            </a:r>
            <a:endParaRPr lang="sk-SK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VÃ½sledok vyhÄ¾adÃ¡vania obrÃ¡zkov pre dopyt zoo bojn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605" y="0"/>
            <a:ext cx="3580396" cy="23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Ã½sledok vyhÄ¾adÃ¡vania obrÃ¡zkov pre dopyt zoo bojnic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1069" r="4355"/>
          <a:stretch/>
        </p:blipFill>
        <p:spPr bwMode="auto">
          <a:xfrm>
            <a:off x="4239399" y="0"/>
            <a:ext cx="4969914" cy="279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Zopakuj si</a:t>
            </a:r>
            <a:endParaRPr lang="sk-SK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90918"/>
            <a:ext cx="8596668" cy="51653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Aká rieka preteká územím Prievidze s okolím?</a:t>
            </a: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akého regiónu patrí Prievidza s okolím?</a:t>
            </a: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ktorom kraji sa nachádza Prievidza s okolím?</a:t>
            </a:r>
            <a:endParaRPr lang="sk-SK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Aké pohoria obklopujú Prievidzu s okolím?</a:t>
            </a:r>
          </a:p>
          <a:p>
            <a:pPr>
              <a:lnSpc>
                <a:spcPct val="150000"/>
              </a:lnSpc>
            </a:pPr>
            <a:endParaRPr lang="sk-SK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Ktoré kúpeľné mesto sa nachádza v okrese Prievidza? </a:t>
            </a: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sa ťaží v baniach na tomto území? </a:t>
            </a:r>
          </a:p>
          <a:p>
            <a:pPr>
              <a:lnSpc>
                <a:spcPct val="150000"/>
              </a:lnSpc>
            </a:pPr>
            <a:r>
              <a:rPr lang="sk-S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Aká elektráreň sa nachádza v Novákoch? 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aoblený obdĺžnik 9"/>
          <p:cNvSpPr/>
          <p:nvPr/>
        </p:nvSpPr>
        <p:spPr>
          <a:xfrm>
            <a:off x="6454349" y="1429407"/>
            <a:ext cx="142083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Nitra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6149370" y="2065165"/>
            <a:ext cx="1731269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Horná Nitra</a:t>
            </a:r>
            <a:endParaRPr lang="sk-SK" sz="2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6554589" y="2678209"/>
            <a:ext cx="2301741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Trenčiansky kraj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6164516" y="3352001"/>
            <a:ext cx="1494081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Vtáčnik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6187740" y="3935611"/>
            <a:ext cx="256135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Strážovské vrchy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7223629" y="4609403"/>
            <a:ext cx="1632701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Bojnice</a:t>
            </a:r>
          </a:p>
        </p:txBody>
      </p:sp>
      <p:sp>
        <p:nvSpPr>
          <p:cNvPr id="20" name="Zaoblený obdĺžnik 19"/>
          <p:cNvSpPr/>
          <p:nvPr/>
        </p:nvSpPr>
        <p:spPr>
          <a:xfrm>
            <a:off x="5434885" y="5235065"/>
            <a:ext cx="1788743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Hnedé uhlie</a:t>
            </a:r>
          </a:p>
        </p:txBody>
      </p:sp>
      <p:sp>
        <p:nvSpPr>
          <p:cNvPr id="24" name="Zaoblený obdĺžnik 23"/>
          <p:cNvSpPr/>
          <p:nvPr/>
        </p:nvSpPr>
        <p:spPr>
          <a:xfrm>
            <a:off x="5852200" y="5871811"/>
            <a:ext cx="137142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Tepelná</a:t>
            </a:r>
          </a:p>
        </p:txBody>
      </p:sp>
    </p:spTree>
    <p:extLst>
      <p:ext uri="{BB962C8B-B14F-4D97-AF65-F5344CB8AC3E}">
        <p14:creationId xmlns:p14="http://schemas.microsoft.com/office/powerpoint/2010/main" val="23325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5" grpId="0" animBg="1"/>
      <p:bldP spid="18" grpId="0" animBg="1"/>
      <p:bldP spid="13" grpId="0" animBg="1"/>
      <p:bldP spid="14" grpId="0" animBg="1"/>
      <p:bldP spid="19" grpId="0" animBg="1"/>
      <p:bldP spid="20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896906" y="2025936"/>
            <a:ext cx="9290664" cy="47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481069"/>
            <a:ext cx="9561370" cy="27827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Prievidza s okolím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nachádza medzi pohoriami:</a:t>
            </a:r>
          </a:p>
          <a:p>
            <a:r>
              <a:rPr lang="sk-SK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Vtáčnik, </a:t>
            </a:r>
          </a:p>
          <a:p>
            <a:r>
              <a:rPr lang="sk-SK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Strážovské vrchy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ál 5"/>
          <p:cNvSpPr/>
          <p:nvPr/>
        </p:nvSpPr>
        <p:spPr>
          <a:xfrm>
            <a:off x="3789615" y="4048432"/>
            <a:ext cx="465295" cy="215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247" y="228259"/>
            <a:ext cx="2266950" cy="1295400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 rot="19291402">
            <a:off x="3072664" y="3536098"/>
            <a:ext cx="952344" cy="3418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 rot="19291402">
            <a:off x="3678829" y="4246379"/>
            <a:ext cx="742719" cy="304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13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ktorom obrázku je správne označená </a:t>
            </a:r>
            <a:r>
              <a:rPr lang="sk-SK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Prievidza s okolím?</a:t>
            </a:r>
            <a:endParaRPr lang="sk-SK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192" y="3302758"/>
            <a:ext cx="3595096" cy="199941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20" y="3361186"/>
            <a:ext cx="3792726" cy="194098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734" y="3361186"/>
            <a:ext cx="3595096" cy="20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4037" y="269360"/>
            <a:ext cx="10104739" cy="1320800"/>
          </a:xfrm>
        </p:spPr>
        <p:txBody>
          <a:bodyPr/>
          <a:lstStyle/>
          <a:p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 na mape pohorie </a:t>
            </a:r>
            <a:r>
              <a:rPr lang="sk-SK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Vtáčnik a Strážovské vrchy</a:t>
            </a:r>
            <a:endParaRPr lang="sk-SK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 9"/>
          <p:cNvSpPr/>
          <p:nvPr/>
        </p:nvSpPr>
        <p:spPr>
          <a:xfrm rot="19291402">
            <a:off x="2956754" y="3214124"/>
            <a:ext cx="952344" cy="3418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 rot="19291402">
            <a:off x="3524282" y="3911526"/>
            <a:ext cx="742719" cy="3049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662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 na mape </a:t>
            </a:r>
            <a:r>
              <a:rPr lang="sk-SK" i="1" dirty="0" smtClean="0">
                <a:solidFill>
                  <a:srgbClr val="093D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rieku</a:t>
            </a: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b="1" i="1" dirty="0" smtClean="0">
                <a:solidFill>
                  <a:srgbClr val="093D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</a:t>
            </a:r>
            <a:endParaRPr lang="sk-SK" b="1" i="1" dirty="0">
              <a:solidFill>
                <a:srgbClr val="093D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1" y="2047165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Voľný tvar 7"/>
          <p:cNvSpPr/>
          <p:nvPr/>
        </p:nvSpPr>
        <p:spPr>
          <a:xfrm>
            <a:off x="3418786" y="3599686"/>
            <a:ext cx="1018470" cy="2918129"/>
          </a:xfrm>
          <a:custGeom>
            <a:avLst/>
            <a:gdLst>
              <a:gd name="connsiteX0" fmla="*/ 946480 w 1018470"/>
              <a:gd name="connsiteY0" fmla="*/ 0 h 2918129"/>
              <a:gd name="connsiteX1" fmla="*/ 938529 w 1018470"/>
              <a:gd name="connsiteY1" fmla="*/ 39757 h 2918129"/>
              <a:gd name="connsiteX2" fmla="*/ 962383 w 1018470"/>
              <a:gd name="connsiteY2" fmla="*/ 63611 h 2918129"/>
              <a:gd name="connsiteX3" fmla="*/ 978285 w 1018470"/>
              <a:gd name="connsiteY3" fmla="*/ 87465 h 2918129"/>
              <a:gd name="connsiteX4" fmla="*/ 986237 w 1018470"/>
              <a:gd name="connsiteY4" fmla="*/ 111319 h 2918129"/>
              <a:gd name="connsiteX5" fmla="*/ 1010091 w 1018470"/>
              <a:gd name="connsiteY5" fmla="*/ 119270 h 2918129"/>
              <a:gd name="connsiteX6" fmla="*/ 1018042 w 1018470"/>
              <a:gd name="connsiteY6" fmla="*/ 143124 h 2918129"/>
              <a:gd name="connsiteX7" fmla="*/ 994188 w 1018470"/>
              <a:gd name="connsiteY7" fmla="*/ 174929 h 2918129"/>
              <a:gd name="connsiteX8" fmla="*/ 986237 w 1018470"/>
              <a:gd name="connsiteY8" fmla="*/ 198783 h 2918129"/>
              <a:gd name="connsiteX9" fmla="*/ 1002139 w 1018470"/>
              <a:gd name="connsiteY9" fmla="*/ 254442 h 2918129"/>
              <a:gd name="connsiteX10" fmla="*/ 1010091 w 1018470"/>
              <a:gd name="connsiteY10" fmla="*/ 278296 h 2918129"/>
              <a:gd name="connsiteX11" fmla="*/ 1002139 w 1018470"/>
              <a:gd name="connsiteY11" fmla="*/ 310101 h 2918129"/>
              <a:gd name="connsiteX12" fmla="*/ 986237 w 1018470"/>
              <a:gd name="connsiteY12" fmla="*/ 333955 h 2918129"/>
              <a:gd name="connsiteX13" fmla="*/ 978285 w 1018470"/>
              <a:gd name="connsiteY13" fmla="*/ 373712 h 2918129"/>
              <a:gd name="connsiteX14" fmla="*/ 970334 w 1018470"/>
              <a:gd name="connsiteY14" fmla="*/ 405517 h 2918129"/>
              <a:gd name="connsiteX15" fmla="*/ 954431 w 1018470"/>
              <a:gd name="connsiteY15" fmla="*/ 437322 h 2918129"/>
              <a:gd name="connsiteX16" fmla="*/ 930577 w 1018470"/>
              <a:gd name="connsiteY16" fmla="*/ 445273 h 2918129"/>
              <a:gd name="connsiteX17" fmla="*/ 898772 w 1018470"/>
              <a:gd name="connsiteY17" fmla="*/ 492981 h 2918129"/>
              <a:gd name="connsiteX18" fmla="*/ 851064 w 1018470"/>
              <a:gd name="connsiteY18" fmla="*/ 508884 h 2918129"/>
              <a:gd name="connsiteX19" fmla="*/ 819259 w 1018470"/>
              <a:gd name="connsiteY19" fmla="*/ 596348 h 2918129"/>
              <a:gd name="connsiteX20" fmla="*/ 795405 w 1018470"/>
              <a:gd name="connsiteY20" fmla="*/ 612251 h 2918129"/>
              <a:gd name="connsiteX21" fmla="*/ 771551 w 1018470"/>
              <a:gd name="connsiteY21" fmla="*/ 667910 h 2918129"/>
              <a:gd name="connsiteX22" fmla="*/ 731795 w 1018470"/>
              <a:gd name="connsiteY22" fmla="*/ 731520 h 2918129"/>
              <a:gd name="connsiteX23" fmla="*/ 699990 w 1018470"/>
              <a:gd name="connsiteY23" fmla="*/ 755374 h 2918129"/>
              <a:gd name="connsiteX24" fmla="*/ 676136 w 1018470"/>
              <a:gd name="connsiteY24" fmla="*/ 771277 h 2918129"/>
              <a:gd name="connsiteX25" fmla="*/ 668184 w 1018470"/>
              <a:gd name="connsiteY25" fmla="*/ 795131 h 2918129"/>
              <a:gd name="connsiteX26" fmla="*/ 620477 w 1018470"/>
              <a:gd name="connsiteY26" fmla="*/ 811033 h 2918129"/>
              <a:gd name="connsiteX27" fmla="*/ 572769 w 1018470"/>
              <a:gd name="connsiteY27" fmla="*/ 826936 h 2918129"/>
              <a:gd name="connsiteX28" fmla="*/ 540964 w 1018470"/>
              <a:gd name="connsiteY28" fmla="*/ 834887 h 2918129"/>
              <a:gd name="connsiteX29" fmla="*/ 469402 w 1018470"/>
              <a:gd name="connsiteY29" fmla="*/ 850790 h 2918129"/>
              <a:gd name="connsiteX30" fmla="*/ 445548 w 1018470"/>
              <a:gd name="connsiteY30" fmla="*/ 866692 h 2918129"/>
              <a:gd name="connsiteX31" fmla="*/ 429645 w 1018470"/>
              <a:gd name="connsiteY31" fmla="*/ 890546 h 2918129"/>
              <a:gd name="connsiteX32" fmla="*/ 405791 w 1018470"/>
              <a:gd name="connsiteY32" fmla="*/ 882595 h 2918129"/>
              <a:gd name="connsiteX33" fmla="*/ 381937 w 1018470"/>
              <a:gd name="connsiteY33" fmla="*/ 898498 h 2918129"/>
              <a:gd name="connsiteX34" fmla="*/ 350132 w 1018470"/>
              <a:gd name="connsiteY34" fmla="*/ 906449 h 2918129"/>
              <a:gd name="connsiteX35" fmla="*/ 342181 w 1018470"/>
              <a:gd name="connsiteY35" fmla="*/ 930303 h 2918129"/>
              <a:gd name="connsiteX36" fmla="*/ 318327 w 1018470"/>
              <a:gd name="connsiteY36" fmla="*/ 938254 h 2918129"/>
              <a:gd name="connsiteX37" fmla="*/ 294473 w 1018470"/>
              <a:gd name="connsiteY37" fmla="*/ 954157 h 2918129"/>
              <a:gd name="connsiteX38" fmla="*/ 254717 w 1018470"/>
              <a:gd name="connsiteY38" fmla="*/ 1001865 h 2918129"/>
              <a:gd name="connsiteX39" fmla="*/ 222911 w 1018470"/>
              <a:gd name="connsiteY39" fmla="*/ 1009816 h 2918129"/>
              <a:gd name="connsiteX40" fmla="*/ 214960 w 1018470"/>
              <a:gd name="connsiteY40" fmla="*/ 1033670 h 2918129"/>
              <a:gd name="connsiteX41" fmla="*/ 191106 w 1018470"/>
              <a:gd name="connsiteY41" fmla="*/ 1065475 h 2918129"/>
              <a:gd name="connsiteX42" fmla="*/ 230863 w 1018470"/>
              <a:gd name="connsiteY42" fmla="*/ 1105232 h 2918129"/>
              <a:gd name="connsiteX43" fmla="*/ 246765 w 1018470"/>
              <a:gd name="connsiteY43" fmla="*/ 1129085 h 2918129"/>
              <a:gd name="connsiteX44" fmla="*/ 159301 w 1018470"/>
              <a:gd name="connsiteY44" fmla="*/ 1144988 h 2918129"/>
              <a:gd name="connsiteX45" fmla="*/ 135447 w 1018470"/>
              <a:gd name="connsiteY45" fmla="*/ 1160891 h 2918129"/>
              <a:gd name="connsiteX46" fmla="*/ 127496 w 1018470"/>
              <a:gd name="connsiteY46" fmla="*/ 1184745 h 2918129"/>
              <a:gd name="connsiteX47" fmla="*/ 111593 w 1018470"/>
              <a:gd name="connsiteY47" fmla="*/ 1208599 h 2918129"/>
              <a:gd name="connsiteX48" fmla="*/ 95691 w 1018470"/>
              <a:gd name="connsiteY48" fmla="*/ 1240404 h 2918129"/>
              <a:gd name="connsiteX49" fmla="*/ 95691 w 1018470"/>
              <a:gd name="connsiteY49" fmla="*/ 1319917 h 2918129"/>
              <a:gd name="connsiteX50" fmla="*/ 79788 w 1018470"/>
              <a:gd name="connsiteY50" fmla="*/ 1343771 h 2918129"/>
              <a:gd name="connsiteX51" fmla="*/ 71837 w 1018470"/>
              <a:gd name="connsiteY51" fmla="*/ 1367625 h 2918129"/>
              <a:gd name="connsiteX52" fmla="*/ 16177 w 1018470"/>
              <a:gd name="connsiteY52" fmla="*/ 1439186 h 2918129"/>
              <a:gd name="connsiteX53" fmla="*/ 275 w 1018470"/>
              <a:gd name="connsiteY53" fmla="*/ 1470992 h 2918129"/>
              <a:gd name="connsiteX54" fmla="*/ 16177 w 1018470"/>
              <a:gd name="connsiteY54" fmla="*/ 1542553 h 2918129"/>
              <a:gd name="connsiteX55" fmla="*/ 40031 w 1018470"/>
              <a:gd name="connsiteY55" fmla="*/ 1534602 h 2918129"/>
              <a:gd name="connsiteX56" fmla="*/ 79788 w 1018470"/>
              <a:gd name="connsiteY56" fmla="*/ 1574359 h 2918129"/>
              <a:gd name="connsiteX57" fmla="*/ 87739 w 1018470"/>
              <a:gd name="connsiteY57" fmla="*/ 1614115 h 2918129"/>
              <a:gd name="connsiteX58" fmla="*/ 95691 w 1018470"/>
              <a:gd name="connsiteY58" fmla="*/ 1637969 h 2918129"/>
              <a:gd name="connsiteX59" fmla="*/ 119544 w 1018470"/>
              <a:gd name="connsiteY59" fmla="*/ 1645920 h 2918129"/>
              <a:gd name="connsiteX60" fmla="*/ 143398 w 1018470"/>
              <a:gd name="connsiteY60" fmla="*/ 1669774 h 2918129"/>
              <a:gd name="connsiteX61" fmla="*/ 167252 w 1018470"/>
              <a:gd name="connsiteY61" fmla="*/ 1677725 h 2918129"/>
              <a:gd name="connsiteX62" fmla="*/ 183155 w 1018470"/>
              <a:gd name="connsiteY62" fmla="*/ 1701579 h 2918129"/>
              <a:gd name="connsiteX63" fmla="*/ 191106 w 1018470"/>
              <a:gd name="connsiteY63" fmla="*/ 1725433 h 2918129"/>
              <a:gd name="connsiteX64" fmla="*/ 207009 w 1018470"/>
              <a:gd name="connsiteY64" fmla="*/ 1781092 h 2918129"/>
              <a:gd name="connsiteX65" fmla="*/ 222911 w 1018470"/>
              <a:gd name="connsiteY65" fmla="*/ 1804946 h 2918129"/>
              <a:gd name="connsiteX66" fmla="*/ 230863 w 1018470"/>
              <a:gd name="connsiteY66" fmla="*/ 1828800 h 2918129"/>
              <a:gd name="connsiteX67" fmla="*/ 254717 w 1018470"/>
              <a:gd name="connsiteY67" fmla="*/ 1844703 h 2918129"/>
              <a:gd name="connsiteX68" fmla="*/ 262668 w 1018470"/>
              <a:gd name="connsiteY68" fmla="*/ 1876508 h 2918129"/>
              <a:gd name="connsiteX69" fmla="*/ 270619 w 1018470"/>
              <a:gd name="connsiteY69" fmla="*/ 1916265 h 2918129"/>
              <a:gd name="connsiteX70" fmla="*/ 286522 w 1018470"/>
              <a:gd name="connsiteY70" fmla="*/ 1940119 h 2918129"/>
              <a:gd name="connsiteX71" fmla="*/ 302424 w 1018470"/>
              <a:gd name="connsiteY71" fmla="*/ 2003729 h 2918129"/>
              <a:gd name="connsiteX72" fmla="*/ 286522 w 1018470"/>
              <a:gd name="connsiteY72" fmla="*/ 2091193 h 2918129"/>
              <a:gd name="connsiteX73" fmla="*/ 270619 w 1018470"/>
              <a:gd name="connsiteY73" fmla="*/ 2115047 h 2918129"/>
              <a:gd name="connsiteX74" fmla="*/ 254717 w 1018470"/>
              <a:gd name="connsiteY74" fmla="*/ 2210463 h 2918129"/>
              <a:gd name="connsiteX75" fmla="*/ 238814 w 1018470"/>
              <a:gd name="connsiteY75" fmla="*/ 2258171 h 2918129"/>
              <a:gd name="connsiteX76" fmla="*/ 230863 w 1018470"/>
              <a:gd name="connsiteY76" fmla="*/ 2282025 h 2918129"/>
              <a:gd name="connsiteX77" fmla="*/ 222911 w 1018470"/>
              <a:gd name="connsiteY77" fmla="*/ 2305879 h 2918129"/>
              <a:gd name="connsiteX78" fmla="*/ 214960 w 1018470"/>
              <a:gd name="connsiteY78" fmla="*/ 2345635 h 2918129"/>
              <a:gd name="connsiteX79" fmla="*/ 191106 w 1018470"/>
              <a:gd name="connsiteY79" fmla="*/ 2353586 h 2918129"/>
              <a:gd name="connsiteX80" fmla="*/ 167252 w 1018470"/>
              <a:gd name="connsiteY80" fmla="*/ 2401294 h 2918129"/>
              <a:gd name="connsiteX81" fmla="*/ 135447 w 1018470"/>
              <a:gd name="connsiteY81" fmla="*/ 2393343 h 2918129"/>
              <a:gd name="connsiteX82" fmla="*/ 119544 w 1018470"/>
              <a:gd name="connsiteY82" fmla="*/ 2393343 h 2918129"/>
              <a:gd name="connsiteX83" fmla="*/ 95691 w 1018470"/>
              <a:gd name="connsiteY83" fmla="*/ 2409245 h 2918129"/>
              <a:gd name="connsiteX84" fmla="*/ 87739 w 1018470"/>
              <a:gd name="connsiteY84" fmla="*/ 2377440 h 2918129"/>
              <a:gd name="connsiteX85" fmla="*/ 79788 w 1018470"/>
              <a:gd name="connsiteY85" fmla="*/ 2401294 h 2918129"/>
              <a:gd name="connsiteX86" fmla="*/ 95691 w 1018470"/>
              <a:gd name="connsiteY86" fmla="*/ 2425148 h 2918129"/>
              <a:gd name="connsiteX87" fmla="*/ 95691 w 1018470"/>
              <a:gd name="connsiteY87" fmla="*/ 2488759 h 2918129"/>
              <a:gd name="connsiteX88" fmla="*/ 103642 w 1018470"/>
              <a:gd name="connsiteY88" fmla="*/ 2631882 h 2918129"/>
              <a:gd name="connsiteX89" fmla="*/ 111593 w 1018470"/>
              <a:gd name="connsiteY89" fmla="*/ 2719346 h 2918129"/>
              <a:gd name="connsiteX90" fmla="*/ 127496 w 1018470"/>
              <a:gd name="connsiteY90" fmla="*/ 2767054 h 2918129"/>
              <a:gd name="connsiteX91" fmla="*/ 151350 w 1018470"/>
              <a:gd name="connsiteY91" fmla="*/ 2918129 h 291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018470" h="2918129">
                <a:moveTo>
                  <a:pt x="946480" y="0"/>
                </a:moveTo>
                <a:cubicBezTo>
                  <a:pt x="943830" y="13252"/>
                  <a:pt x="935251" y="26646"/>
                  <a:pt x="938529" y="39757"/>
                </a:cubicBezTo>
                <a:cubicBezTo>
                  <a:pt x="941256" y="50666"/>
                  <a:pt x="955184" y="54972"/>
                  <a:pt x="962383" y="63611"/>
                </a:cubicBezTo>
                <a:cubicBezTo>
                  <a:pt x="968501" y="70952"/>
                  <a:pt x="974011" y="78918"/>
                  <a:pt x="978285" y="87465"/>
                </a:cubicBezTo>
                <a:cubicBezTo>
                  <a:pt x="982033" y="94962"/>
                  <a:pt x="980310" y="105392"/>
                  <a:pt x="986237" y="111319"/>
                </a:cubicBezTo>
                <a:cubicBezTo>
                  <a:pt x="992164" y="117245"/>
                  <a:pt x="1002140" y="116620"/>
                  <a:pt x="1010091" y="119270"/>
                </a:cubicBezTo>
                <a:cubicBezTo>
                  <a:pt x="1012741" y="127221"/>
                  <a:pt x="1020345" y="135065"/>
                  <a:pt x="1018042" y="143124"/>
                </a:cubicBezTo>
                <a:cubicBezTo>
                  <a:pt x="1014401" y="155866"/>
                  <a:pt x="1000763" y="163423"/>
                  <a:pt x="994188" y="174929"/>
                </a:cubicBezTo>
                <a:cubicBezTo>
                  <a:pt x="990030" y="182206"/>
                  <a:pt x="988887" y="190832"/>
                  <a:pt x="986237" y="198783"/>
                </a:cubicBezTo>
                <a:cubicBezTo>
                  <a:pt x="1005308" y="255997"/>
                  <a:pt x="982163" y="184527"/>
                  <a:pt x="1002139" y="254442"/>
                </a:cubicBezTo>
                <a:cubicBezTo>
                  <a:pt x="1004442" y="262501"/>
                  <a:pt x="1007440" y="270345"/>
                  <a:pt x="1010091" y="278296"/>
                </a:cubicBezTo>
                <a:cubicBezTo>
                  <a:pt x="1007440" y="288898"/>
                  <a:pt x="1006444" y="300057"/>
                  <a:pt x="1002139" y="310101"/>
                </a:cubicBezTo>
                <a:cubicBezTo>
                  <a:pt x="998375" y="318885"/>
                  <a:pt x="989592" y="325007"/>
                  <a:pt x="986237" y="333955"/>
                </a:cubicBezTo>
                <a:cubicBezTo>
                  <a:pt x="981492" y="346609"/>
                  <a:pt x="981217" y="360519"/>
                  <a:pt x="978285" y="373712"/>
                </a:cubicBezTo>
                <a:cubicBezTo>
                  <a:pt x="975914" y="384380"/>
                  <a:pt x="974171" y="395285"/>
                  <a:pt x="970334" y="405517"/>
                </a:cubicBezTo>
                <a:cubicBezTo>
                  <a:pt x="966172" y="416615"/>
                  <a:pt x="962813" y="428941"/>
                  <a:pt x="954431" y="437322"/>
                </a:cubicBezTo>
                <a:cubicBezTo>
                  <a:pt x="948504" y="443248"/>
                  <a:pt x="938528" y="442623"/>
                  <a:pt x="930577" y="445273"/>
                </a:cubicBezTo>
                <a:cubicBezTo>
                  <a:pt x="922663" y="476932"/>
                  <a:pt x="929660" y="479253"/>
                  <a:pt x="898772" y="492981"/>
                </a:cubicBezTo>
                <a:cubicBezTo>
                  <a:pt x="883454" y="499789"/>
                  <a:pt x="851064" y="508884"/>
                  <a:pt x="851064" y="508884"/>
                </a:cubicBezTo>
                <a:cubicBezTo>
                  <a:pt x="845229" y="538060"/>
                  <a:pt x="841843" y="573764"/>
                  <a:pt x="819259" y="596348"/>
                </a:cubicBezTo>
                <a:cubicBezTo>
                  <a:pt x="812502" y="603105"/>
                  <a:pt x="803356" y="606950"/>
                  <a:pt x="795405" y="612251"/>
                </a:cubicBezTo>
                <a:cubicBezTo>
                  <a:pt x="774372" y="696387"/>
                  <a:pt x="802929" y="597308"/>
                  <a:pt x="771551" y="667910"/>
                </a:cubicBezTo>
                <a:cubicBezTo>
                  <a:pt x="743662" y="730660"/>
                  <a:pt x="774707" y="702913"/>
                  <a:pt x="731795" y="731520"/>
                </a:cubicBezTo>
                <a:cubicBezTo>
                  <a:pt x="715992" y="794735"/>
                  <a:pt x="738675" y="748926"/>
                  <a:pt x="699990" y="755374"/>
                </a:cubicBezTo>
                <a:cubicBezTo>
                  <a:pt x="690564" y="756945"/>
                  <a:pt x="684087" y="765976"/>
                  <a:pt x="676136" y="771277"/>
                </a:cubicBezTo>
                <a:cubicBezTo>
                  <a:pt x="673485" y="779228"/>
                  <a:pt x="675004" y="790259"/>
                  <a:pt x="668184" y="795131"/>
                </a:cubicBezTo>
                <a:cubicBezTo>
                  <a:pt x="654544" y="804874"/>
                  <a:pt x="636379" y="805732"/>
                  <a:pt x="620477" y="811033"/>
                </a:cubicBezTo>
                <a:lnTo>
                  <a:pt x="572769" y="826936"/>
                </a:lnTo>
                <a:lnTo>
                  <a:pt x="540964" y="834887"/>
                </a:lnTo>
                <a:cubicBezTo>
                  <a:pt x="485305" y="871993"/>
                  <a:pt x="509159" y="877293"/>
                  <a:pt x="469402" y="850790"/>
                </a:cubicBezTo>
                <a:cubicBezTo>
                  <a:pt x="461451" y="856091"/>
                  <a:pt x="452305" y="859935"/>
                  <a:pt x="445548" y="866692"/>
                </a:cubicBezTo>
                <a:cubicBezTo>
                  <a:pt x="438791" y="873449"/>
                  <a:pt x="438518" y="886997"/>
                  <a:pt x="429645" y="890546"/>
                </a:cubicBezTo>
                <a:cubicBezTo>
                  <a:pt x="421863" y="893659"/>
                  <a:pt x="413742" y="885245"/>
                  <a:pt x="405791" y="882595"/>
                </a:cubicBezTo>
                <a:cubicBezTo>
                  <a:pt x="397840" y="887896"/>
                  <a:pt x="390721" y="894734"/>
                  <a:pt x="381937" y="898498"/>
                </a:cubicBezTo>
                <a:cubicBezTo>
                  <a:pt x="371893" y="902803"/>
                  <a:pt x="358665" y="899622"/>
                  <a:pt x="350132" y="906449"/>
                </a:cubicBezTo>
                <a:cubicBezTo>
                  <a:pt x="343587" y="911685"/>
                  <a:pt x="348108" y="924376"/>
                  <a:pt x="342181" y="930303"/>
                </a:cubicBezTo>
                <a:cubicBezTo>
                  <a:pt x="336254" y="936230"/>
                  <a:pt x="326278" y="935604"/>
                  <a:pt x="318327" y="938254"/>
                </a:cubicBezTo>
                <a:cubicBezTo>
                  <a:pt x="310376" y="943555"/>
                  <a:pt x="301230" y="947400"/>
                  <a:pt x="294473" y="954157"/>
                </a:cubicBezTo>
                <a:cubicBezTo>
                  <a:pt x="272517" y="976113"/>
                  <a:pt x="285112" y="984497"/>
                  <a:pt x="254717" y="1001865"/>
                </a:cubicBezTo>
                <a:cubicBezTo>
                  <a:pt x="245229" y="1007287"/>
                  <a:pt x="233513" y="1007166"/>
                  <a:pt x="222911" y="1009816"/>
                </a:cubicBezTo>
                <a:cubicBezTo>
                  <a:pt x="220261" y="1017767"/>
                  <a:pt x="219118" y="1026393"/>
                  <a:pt x="214960" y="1033670"/>
                </a:cubicBezTo>
                <a:cubicBezTo>
                  <a:pt x="208385" y="1045176"/>
                  <a:pt x="188231" y="1052538"/>
                  <a:pt x="191106" y="1065475"/>
                </a:cubicBezTo>
                <a:cubicBezTo>
                  <a:pt x="195172" y="1083770"/>
                  <a:pt x="218522" y="1091128"/>
                  <a:pt x="230863" y="1105232"/>
                </a:cubicBezTo>
                <a:cubicBezTo>
                  <a:pt x="237156" y="1112424"/>
                  <a:pt x="241464" y="1121134"/>
                  <a:pt x="246765" y="1129085"/>
                </a:cubicBezTo>
                <a:cubicBezTo>
                  <a:pt x="224844" y="1131825"/>
                  <a:pt x="183813" y="1132732"/>
                  <a:pt x="159301" y="1144988"/>
                </a:cubicBezTo>
                <a:cubicBezTo>
                  <a:pt x="150754" y="1149262"/>
                  <a:pt x="143398" y="1155590"/>
                  <a:pt x="135447" y="1160891"/>
                </a:cubicBezTo>
                <a:cubicBezTo>
                  <a:pt x="132797" y="1168842"/>
                  <a:pt x="131244" y="1177248"/>
                  <a:pt x="127496" y="1184745"/>
                </a:cubicBezTo>
                <a:cubicBezTo>
                  <a:pt x="123222" y="1193292"/>
                  <a:pt x="116334" y="1200302"/>
                  <a:pt x="111593" y="1208599"/>
                </a:cubicBezTo>
                <a:cubicBezTo>
                  <a:pt x="105712" y="1218890"/>
                  <a:pt x="100992" y="1229802"/>
                  <a:pt x="95691" y="1240404"/>
                </a:cubicBezTo>
                <a:cubicBezTo>
                  <a:pt x="103066" y="1277279"/>
                  <a:pt x="109519" y="1283042"/>
                  <a:pt x="95691" y="1319917"/>
                </a:cubicBezTo>
                <a:cubicBezTo>
                  <a:pt x="92336" y="1328865"/>
                  <a:pt x="85089" y="1335820"/>
                  <a:pt x="79788" y="1343771"/>
                </a:cubicBezTo>
                <a:cubicBezTo>
                  <a:pt x="77138" y="1351722"/>
                  <a:pt x="75907" y="1360298"/>
                  <a:pt x="71837" y="1367625"/>
                </a:cubicBezTo>
                <a:cubicBezTo>
                  <a:pt x="48061" y="1410420"/>
                  <a:pt x="45151" y="1410212"/>
                  <a:pt x="16177" y="1439186"/>
                </a:cubicBezTo>
                <a:cubicBezTo>
                  <a:pt x="10876" y="1449788"/>
                  <a:pt x="1454" y="1459198"/>
                  <a:pt x="275" y="1470992"/>
                </a:cubicBezTo>
                <a:cubicBezTo>
                  <a:pt x="-1878" y="1492520"/>
                  <a:pt x="9097" y="1521313"/>
                  <a:pt x="16177" y="1542553"/>
                </a:cubicBezTo>
                <a:cubicBezTo>
                  <a:pt x="24128" y="1539903"/>
                  <a:pt x="31764" y="1533224"/>
                  <a:pt x="40031" y="1534602"/>
                </a:cubicBezTo>
                <a:cubicBezTo>
                  <a:pt x="59909" y="1537915"/>
                  <a:pt x="70511" y="1560444"/>
                  <a:pt x="79788" y="1574359"/>
                </a:cubicBezTo>
                <a:cubicBezTo>
                  <a:pt x="82438" y="1587611"/>
                  <a:pt x="84461" y="1601004"/>
                  <a:pt x="87739" y="1614115"/>
                </a:cubicBezTo>
                <a:cubicBezTo>
                  <a:pt x="89772" y="1622246"/>
                  <a:pt x="89764" y="1632042"/>
                  <a:pt x="95691" y="1637969"/>
                </a:cubicBezTo>
                <a:cubicBezTo>
                  <a:pt x="101617" y="1643895"/>
                  <a:pt x="111593" y="1643270"/>
                  <a:pt x="119544" y="1645920"/>
                </a:cubicBezTo>
                <a:cubicBezTo>
                  <a:pt x="127495" y="1653871"/>
                  <a:pt x="134042" y="1663537"/>
                  <a:pt x="143398" y="1669774"/>
                </a:cubicBezTo>
                <a:cubicBezTo>
                  <a:pt x="150372" y="1674423"/>
                  <a:pt x="160707" y="1672489"/>
                  <a:pt x="167252" y="1677725"/>
                </a:cubicBezTo>
                <a:cubicBezTo>
                  <a:pt x="174714" y="1683695"/>
                  <a:pt x="177854" y="1693628"/>
                  <a:pt x="183155" y="1701579"/>
                </a:cubicBezTo>
                <a:cubicBezTo>
                  <a:pt x="185805" y="1709530"/>
                  <a:pt x="188804" y="1717374"/>
                  <a:pt x="191106" y="1725433"/>
                </a:cubicBezTo>
                <a:cubicBezTo>
                  <a:pt x="194505" y="1737332"/>
                  <a:pt x="200650" y="1768375"/>
                  <a:pt x="207009" y="1781092"/>
                </a:cubicBezTo>
                <a:cubicBezTo>
                  <a:pt x="211283" y="1789639"/>
                  <a:pt x="218637" y="1796399"/>
                  <a:pt x="222911" y="1804946"/>
                </a:cubicBezTo>
                <a:cubicBezTo>
                  <a:pt x="226659" y="1812443"/>
                  <a:pt x="225627" y="1822255"/>
                  <a:pt x="230863" y="1828800"/>
                </a:cubicBezTo>
                <a:cubicBezTo>
                  <a:pt x="236833" y="1836262"/>
                  <a:pt x="246766" y="1839402"/>
                  <a:pt x="254717" y="1844703"/>
                </a:cubicBezTo>
                <a:cubicBezTo>
                  <a:pt x="257367" y="1855305"/>
                  <a:pt x="264214" y="1865690"/>
                  <a:pt x="262668" y="1876508"/>
                </a:cubicBezTo>
                <a:cubicBezTo>
                  <a:pt x="256675" y="1918454"/>
                  <a:pt x="223603" y="1884920"/>
                  <a:pt x="270619" y="1916265"/>
                </a:cubicBezTo>
                <a:cubicBezTo>
                  <a:pt x="275920" y="1924216"/>
                  <a:pt x="282248" y="1931572"/>
                  <a:pt x="286522" y="1940119"/>
                </a:cubicBezTo>
                <a:cubicBezTo>
                  <a:pt x="294672" y="1956419"/>
                  <a:pt x="299400" y="1988608"/>
                  <a:pt x="302424" y="2003729"/>
                </a:cubicBezTo>
                <a:cubicBezTo>
                  <a:pt x="301531" y="2009087"/>
                  <a:pt x="289856" y="2082303"/>
                  <a:pt x="286522" y="2091193"/>
                </a:cubicBezTo>
                <a:cubicBezTo>
                  <a:pt x="283167" y="2100141"/>
                  <a:pt x="275920" y="2107096"/>
                  <a:pt x="270619" y="2115047"/>
                </a:cubicBezTo>
                <a:cubicBezTo>
                  <a:pt x="267207" y="2138935"/>
                  <a:pt x="261692" y="2184887"/>
                  <a:pt x="254717" y="2210463"/>
                </a:cubicBezTo>
                <a:cubicBezTo>
                  <a:pt x="250306" y="2226635"/>
                  <a:pt x="244115" y="2242268"/>
                  <a:pt x="238814" y="2258171"/>
                </a:cubicBezTo>
                <a:lnTo>
                  <a:pt x="230863" y="2282025"/>
                </a:lnTo>
                <a:cubicBezTo>
                  <a:pt x="228212" y="2289976"/>
                  <a:pt x="224555" y="2297660"/>
                  <a:pt x="222911" y="2305879"/>
                </a:cubicBezTo>
                <a:cubicBezTo>
                  <a:pt x="220261" y="2319131"/>
                  <a:pt x="222457" y="2334390"/>
                  <a:pt x="214960" y="2345635"/>
                </a:cubicBezTo>
                <a:cubicBezTo>
                  <a:pt x="210311" y="2352609"/>
                  <a:pt x="199057" y="2350936"/>
                  <a:pt x="191106" y="2353586"/>
                </a:cubicBezTo>
                <a:cubicBezTo>
                  <a:pt x="188019" y="2362849"/>
                  <a:pt x="178813" y="2397440"/>
                  <a:pt x="167252" y="2401294"/>
                </a:cubicBezTo>
                <a:cubicBezTo>
                  <a:pt x="156885" y="2404750"/>
                  <a:pt x="146049" y="2395993"/>
                  <a:pt x="135447" y="2393343"/>
                </a:cubicBezTo>
                <a:cubicBezTo>
                  <a:pt x="115876" y="2452060"/>
                  <a:pt x="139117" y="2398237"/>
                  <a:pt x="119544" y="2393343"/>
                </a:cubicBezTo>
                <a:cubicBezTo>
                  <a:pt x="110273" y="2391025"/>
                  <a:pt x="103642" y="2403944"/>
                  <a:pt x="95691" y="2409245"/>
                </a:cubicBezTo>
                <a:cubicBezTo>
                  <a:pt x="93040" y="2398643"/>
                  <a:pt x="97513" y="2382327"/>
                  <a:pt x="87739" y="2377440"/>
                </a:cubicBezTo>
                <a:cubicBezTo>
                  <a:pt x="80242" y="2373692"/>
                  <a:pt x="78410" y="2393027"/>
                  <a:pt x="79788" y="2401294"/>
                </a:cubicBezTo>
                <a:cubicBezTo>
                  <a:pt x="81359" y="2410720"/>
                  <a:pt x="90390" y="2417197"/>
                  <a:pt x="95691" y="2425148"/>
                </a:cubicBezTo>
                <a:cubicBezTo>
                  <a:pt x="116893" y="2509960"/>
                  <a:pt x="95691" y="2403945"/>
                  <a:pt x="95691" y="2488759"/>
                </a:cubicBezTo>
                <a:cubicBezTo>
                  <a:pt x="95691" y="2536540"/>
                  <a:pt x="100355" y="2584214"/>
                  <a:pt x="103642" y="2631882"/>
                </a:cubicBezTo>
                <a:cubicBezTo>
                  <a:pt x="105656" y="2661088"/>
                  <a:pt x="106505" y="2690517"/>
                  <a:pt x="111593" y="2719346"/>
                </a:cubicBezTo>
                <a:cubicBezTo>
                  <a:pt x="114506" y="2735854"/>
                  <a:pt x="127496" y="2767054"/>
                  <a:pt x="127496" y="2767054"/>
                </a:cubicBezTo>
                <a:cubicBezTo>
                  <a:pt x="135776" y="2916095"/>
                  <a:pt x="92709" y="2888811"/>
                  <a:pt x="151350" y="2918129"/>
                </a:cubicBezTo>
              </a:path>
            </a:pathLst>
          </a:custGeom>
          <a:noFill/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273" y="339028"/>
            <a:ext cx="8167017" cy="6341007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599"/>
            <a:ext cx="8698678" cy="147850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Ktoré </a:t>
            </a:r>
            <a:r>
              <a:rPr lang="sk-SK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významné obce </a:t>
            </a: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 v tejto oblasti?</a:t>
            </a:r>
            <a:endParaRPr lang="sk-SK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ál 16"/>
          <p:cNvSpPr/>
          <p:nvPr/>
        </p:nvSpPr>
        <p:spPr>
          <a:xfrm rot="19790114">
            <a:off x="9523874" y="3155309"/>
            <a:ext cx="238681" cy="243933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Zaoblený obdĺžnik 10"/>
          <p:cNvSpPr/>
          <p:nvPr/>
        </p:nvSpPr>
        <p:spPr>
          <a:xfrm>
            <a:off x="1210420" y="2701229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Handlová</a:t>
            </a:r>
          </a:p>
        </p:txBody>
      </p:sp>
      <p:sp>
        <p:nvSpPr>
          <p:cNvPr id="13" name="Zaoblený obdĺžnik 12"/>
          <p:cNvSpPr/>
          <p:nvPr/>
        </p:nvSpPr>
        <p:spPr>
          <a:xfrm>
            <a:off x="1210420" y="3277275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Nováky</a:t>
            </a:r>
            <a:endParaRPr lang="sk-SK" sz="2400" dirty="0"/>
          </a:p>
        </p:txBody>
      </p:sp>
      <p:sp>
        <p:nvSpPr>
          <p:cNvPr id="14" name="Zaoblený obdĺžnik 13"/>
          <p:cNvSpPr/>
          <p:nvPr/>
        </p:nvSpPr>
        <p:spPr>
          <a:xfrm>
            <a:off x="1226817" y="2088106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Prievidza</a:t>
            </a:r>
          </a:p>
        </p:txBody>
      </p:sp>
      <p:sp>
        <p:nvSpPr>
          <p:cNvPr id="15" name="Zaoblený obdĺžnik 14"/>
          <p:cNvSpPr/>
          <p:nvPr/>
        </p:nvSpPr>
        <p:spPr>
          <a:xfrm>
            <a:off x="1210420" y="4770494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Bojnice</a:t>
            </a:r>
          </a:p>
        </p:txBody>
      </p:sp>
      <p:sp>
        <p:nvSpPr>
          <p:cNvPr id="16" name="Zaoblený obdĺžnik 15"/>
          <p:cNvSpPr/>
          <p:nvPr/>
        </p:nvSpPr>
        <p:spPr>
          <a:xfrm>
            <a:off x="1226817" y="3880039"/>
            <a:ext cx="2247048" cy="7551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Bánovce nad Bebravou</a:t>
            </a:r>
          </a:p>
        </p:txBody>
      </p:sp>
      <p:sp>
        <p:nvSpPr>
          <p:cNvPr id="21" name="Ovál 20"/>
          <p:cNvSpPr/>
          <p:nvPr/>
        </p:nvSpPr>
        <p:spPr>
          <a:xfrm rot="19790114">
            <a:off x="10765822" y="3801858"/>
            <a:ext cx="238681" cy="243933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vál 22"/>
          <p:cNvSpPr/>
          <p:nvPr/>
        </p:nvSpPr>
        <p:spPr>
          <a:xfrm rot="19790114">
            <a:off x="6030049" y="3870099"/>
            <a:ext cx="238681" cy="243933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/>
          <p:cNvSpPr/>
          <p:nvPr/>
        </p:nvSpPr>
        <p:spPr>
          <a:xfrm rot="19790114">
            <a:off x="8795304" y="3931268"/>
            <a:ext cx="238681" cy="243933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ál 25"/>
          <p:cNvSpPr/>
          <p:nvPr/>
        </p:nvSpPr>
        <p:spPr>
          <a:xfrm rot="19790114">
            <a:off x="9092205" y="3060394"/>
            <a:ext cx="238681" cy="243933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94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3" grpId="0" animBg="1"/>
      <p:bldP spid="24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ok 17"/>
          <p:cNvPicPr>
            <a:picLocks noChangeAspect="1"/>
          </p:cNvPicPr>
          <p:nvPr/>
        </p:nvPicPr>
        <p:blipFill rotWithShape="1">
          <a:blip r:embed="rId2"/>
          <a:srcRect t="12345" r="493" b="18185"/>
          <a:stretch/>
        </p:blipFill>
        <p:spPr>
          <a:xfrm>
            <a:off x="3790588" y="4179338"/>
            <a:ext cx="4353636" cy="14743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Priraď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8525620" y="2379750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Handlová</a:t>
            </a:r>
          </a:p>
        </p:txBody>
      </p:sp>
      <p:sp>
        <p:nvSpPr>
          <p:cNvPr id="12" name="Zaoblený obdĺžnik 11"/>
          <p:cNvSpPr/>
          <p:nvPr/>
        </p:nvSpPr>
        <p:spPr>
          <a:xfrm>
            <a:off x="8525620" y="2955796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Nováky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8542017" y="1766627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Prievidza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8525620" y="4449015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Bojnice</a:t>
            </a:r>
          </a:p>
        </p:txBody>
      </p:sp>
      <p:sp>
        <p:nvSpPr>
          <p:cNvPr id="15" name="Zaoblený obdĺžnik 14"/>
          <p:cNvSpPr/>
          <p:nvPr/>
        </p:nvSpPr>
        <p:spPr>
          <a:xfrm>
            <a:off x="8542017" y="3558560"/>
            <a:ext cx="2247048" cy="7551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Bánovce nad Bebravou</a:t>
            </a:r>
          </a:p>
        </p:txBody>
      </p:sp>
      <p:pic>
        <p:nvPicPr>
          <p:cNvPr id="16" name="Picture 4" descr="VÃ½sledok vyhÄ¾adÃ¡vania obrÃ¡zkov pre dopyt zoo bojn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09" y="1422076"/>
            <a:ext cx="2848645" cy="427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Ã½sledok vyhÄ¾adÃ¡vania obrÃ¡zkov pre dopyt bojnickÃ½ zÃ¡mo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06"/>
          <a:stretch/>
        </p:blipFill>
        <p:spPr bwMode="auto">
          <a:xfrm>
            <a:off x="4192456" y="1098288"/>
            <a:ext cx="3549900" cy="299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64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Priraď</a:t>
            </a:r>
            <a:endParaRPr lang="sk-SK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8525620" y="2379750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Handlová</a:t>
            </a:r>
          </a:p>
        </p:txBody>
      </p:sp>
      <p:sp>
        <p:nvSpPr>
          <p:cNvPr id="12" name="Zaoblený obdĺžnik 11"/>
          <p:cNvSpPr/>
          <p:nvPr/>
        </p:nvSpPr>
        <p:spPr>
          <a:xfrm>
            <a:off x="8525620" y="2955796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Nováky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8542017" y="1766627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Prievidza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8525620" y="4449015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Bojnice</a:t>
            </a:r>
          </a:p>
        </p:txBody>
      </p:sp>
      <p:sp>
        <p:nvSpPr>
          <p:cNvPr id="15" name="Zaoblený obdĺžnik 14"/>
          <p:cNvSpPr/>
          <p:nvPr/>
        </p:nvSpPr>
        <p:spPr>
          <a:xfrm>
            <a:off x="8542017" y="3558560"/>
            <a:ext cx="2247048" cy="7551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Bánovce nad Bebravou</a:t>
            </a:r>
          </a:p>
        </p:txBody>
      </p:sp>
      <p:pic>
        <p:nvPicPr>
          <p:cNvPr id="8" name="Picture 4" descr="VÃ½sledok vyhÄ¾adÃ¡vania obrÃ¡zkov pre dopyt elektrÃ¡reÅ novÃ¡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8" y="2379750"/>
            <a:ext cx="3876606" cy="218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3"/>
          <a:srcRect r="1277" b="10190"/>
          <a:stretch/>
        </p:blipFill>
        <p:spPr>
          <a:xfrm>
            <a:off x="4602073" y="2088107"/>
            <a:ext cx="3641176" cy="278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Priraď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8525620" y="2379750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Handlová</a:t>
            </a:r>
          </a:p>
        </p:txBody>
      </p:sp>
      <p:sp>
        <p:nvSpPr>
          <p:cNvPr id="12" name="Zaoblený obdĺžnik 11"/>
          <p:cNvSpPr/>
          <p:nvPr/>
        </p:nvSpPr>
        <p:spPr>
          <a:xfrm>
            <a:off x="8525620" y="2955796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Nováky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8542017" y="1766627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Prievidza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8525620" y="4449015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Bojnice</a:t>
            </a:r>
          </a:p>
        </p:txBody>
      </p:sp>
      <p:sp>
        <p:nvSpPr>
          <p:cNvPr id="15" name="Zaoblený obdĺžnik 14"/>
          <p:cNvSpPr/>
          <p:nvPr/>
        </p:nvSpPr>
        <p:spPr>
          <a:xfrm>
            <a:off x="8542017" y="3558560"/>
            <a:ext cx="2247048" cy="7551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Bánovce nad Bebravou</a:t>
            </a:r>
          </a:p>
        </p:txBody>
      </p:sp>
      <p:pic>
        <p:nvPicPr>
          <p:cNvPr id="8" name="Picture 2" descr="VÃ½sledok vyhÄ¾adÃ¡vania obrÃ¡zkov pre dopyt baÅa handlovÃ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54" y="1798895"/>
            <a:ext cx="4124242" cy="295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3"/>
          <a:srcRect b="10622"/>
          <a:stretch/>
        </p:blipFill>
        <p:spPr>
          <a:xfrm>
            <a:off x="4878434" y="2051336"/>
            <a:ext cx="3460348" cy="24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Priraď</a:t>
            </a:r>
            <a:endParaRPr lang="sk-SK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8525620" y="2379750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Handlová</a:t>
            </a:r>
          </a:p>
        </p:txBody>
      </p:sp>
      <p:sp>
        <p:nvSpPr>
          <p:cNvPr id="12" name="Zaoblený obdĺžnik 11"/>
          <p:cNvSpPr/>
          <p:nvPr/>
        </p:nvSpPr>
        <p:spPr>
          <a:xfrm>
            <a:off x="8525620" y="2955796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Nováky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8542017" y="1766627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Prievidza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8525620" y="4449015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Bojnice</a:t>
            </a:r>
          </a:p>
        </p:txBody>
      </p:sp>
      <p:sp>
        <p:nvSpPr>
          <p:cNvPr id="15" name="Zaoblený obdĺžnik 14"/>
          <p:cNvSpPr/>
          <p:nvPr/>
        </p:nvSpPr>
        <p:spPr>
          <a:xfrm>
            <a:off x="8542017" y="3558560"/>
            <a:ext cx="2247048" cy="7551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Bánovce nad Bebravou</a:t>
            </a:r>
          </a:p>
        </p:txBody>
      </p:sp>
      <p:pic>
        <p:nvPicPr>
          <p:cNvPr id="8" name="Picture 8" descr="VÃ½sledok vyhÄ¾adÃ¡vania obrÃ¡zkov pre dopyt Hornonitrianske bane Prievid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84" y="1270000"/>
            <a:ext cx="6384167" cy="48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Priraď</a:t>
            </a:r>
            <a:endParaRPr lang="sk-SK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8525620" y="2379750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Handlová</a:t>
            </a:r>
          </a:p>
        </p:txBody>
      </p:sp>
      <p:sp>
        <p:nvSpPr>
          <p:cNvPr id="12" name="Zaoblený obdĺžnik 11"/>
          <p:cNvSpPr/>
          <p:nvPr/>
        </p:nvSpPr>
        <p:spPr>
          <a:xfrm>
            <a:off x="8525620" y="2955796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Nováky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8542017" y="1766627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Prievidza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8525620" y="4449015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Bojnice</a:t>
            </a:r>
          </a:p>
        </p:txBody>
      </p:sp>
      <p:sp>
        <p:nvSpPr>
          <p:cNvPr id="15" name="Zaoblený obdĺžnik 14"/>
          <p:cNvSpPr/>
          <p:nvPr/>
        </p:nvSpPr>
        <p:spPr>
          <a:xfrm>
            <a:off x="8542017" y="3558560"/>
            <a:ext cx="2247048" cy="7551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Bánovce nad Bebravou</a:t>
            </a:r>
          </a:p>
        </p:txBody>
      </p:sp>
      <p:pic>
        <p:nvPicPr>
          <p:cNvPr id="8" name="Picture 2" descr="VÃ½sledok vyhÄ¾adÃ¡vania obrÃ¡zkov pre dopyt bÃ¡novce nad bebrav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14" y="1608128"/>
            <a:ext cx="6106168" cy="343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Zdroje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78425"/>
            <a:ext cx="10623012" cy="529533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Dudášová, Mäsiar, Muchová: Vlastiveda pre štvrtákov</a:t>
            </a:r>
          </a:p>
          <a:p>
            <a:r>
              <a:rPr lang="sk-SK" sz="2400" dirty="0" smtClean="0"/>
              <a:t>sk.wikipedia.org</a:t>
            </a:r>
          </a:p>
          <a:p>
            <a:r>
              <a:rPr lang="sk-SK" sz="2400" dirty="0" smtClean="0"/>
              <a:t>hbp.sk</a:t>
            </a:r>
          </a:p>
          <a:p>
            <a:r>
              <a:rPr lang="sk-SK" sz="2400" dirty="0" smtClean="0"/>
              <a:t>prievidza.sk</a:t>
            </a:r>
          </a:p>
          <a:p>
            <a:r>
              <a:rPr lang="sk-SK" sz="2400" dirty="0" smtClean="0"/>
              <a:t>bojnice.kupele.org</a:t>
            </a:r>
          </a:p>
          <a:p>
            <a:r>
              <a:rPr lang="sk-SK" sz="2400" dirty="0" smtClean="0"/>
              <a:t>zoobojnice.sk</a:t>
            </a:r>
            <a:endParaRPr lang="sk-SK" sz="2400" dirty="0"/>
          </a:p>
          <a:p>
            <a:r>
              <a:rPr lang="sk-SK" sz="2400" dirty="0" smtClean="0"/>
              <a:t>obrázky: </a:t>
            </a:r>
            <a:r>
              <a:rPr lang="sk-SK" sz="2400" dirty="0" err="1" smtClean="0"/>
              <a:t>google</a:t>
            </a:r>
            <a:endParaRPr lang="sk-SK" sz="24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4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ok vyhÄ¾adÃ¡vania obrÃ¡zkov pre dopyt rieka nitra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65" y="1978925"/>
            <a:ext cx="9620729" cy="46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7" y="145576"/>
            <a:ext cx="3245923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093DC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Rieka Nitra</a:t>
            </a:r>
            <a:endParaRPr lang="sk-SK" b="1" dirty="0">
              <a:solidFill>
                <a:srgbClr val="093DC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023582"/>
            <a:ext cx="9561370" cy="19385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oblasťou Prievidze s okolím preteká rieka </a:t>
            </a:r>
            <a:r>
              <a:rPr lang="sk-SK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Nitra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Voľný tvar 6"/>
          <p:cNvSpPr/>
          <p:nvPr/>
        </p:nvSpPr>
        <p:spPr>
          <a:xfrm>
            <a:off x="3418786" y="3586038"/>
            <a:ext cx="1018470" cy="2918129"/>
          </a:xfrm>
          <a:custGeom>
            <a:avLst/>
            <a:gdLst>
              <a:gd name="connsiteX0" fmla="*/ 946480 w 1018470"/>
              <a:gd name="connsiteY0" fmla="*/ 0 h 2918129"/>
              <a:gd name="connsiteX1" fmla="*/ 938529 w 1018470"/>
              <a:gd name="connsiteY1" fmla="*/ 39757 h 2918129"/>
              <a:gd name="connsiteX2" fmla="*/ 962383 w 1018470"/>
              <a:gd name="connsiteY2" fmla="*/ 63611 h 2918129"/>
              <a:gd name="connsiteX3" fmla="*/ 978285 w 1018470"/>
              <a:gd name="connsiteY3" fmla="*/ 87465 h 2918129"/>
              <a:gd name="connsiteX4" fmla="*/ 986237 w 1018470"/>
              <a:gd name="connsiteY4" fmla="*/ 111319 h 2918129"/>
              <a:gd name="connsiteX5" fmla="*/ 1010091 w 1018470"/>
              <a:gd name="connsiteY5" fmla="*/ 119270 h 2918129"/>
              <a:gd name="connsiteX6" fmla="*/ 1018042 w 1018470"/>
              <a:gd name="connsiteY6" fmla="*/ 143124 h 2918129"/>
              <a:gd name="connsiteX7" fmla="*/ 994188 w 1018470"/>
              <a:gd name="connsiteY7" fmla="*/ 174929 h 2918129"/>
              <a:gd name="connsiteX8" fmla="*/ 986237 w 1018470"/>
              <a:gd name="connsiteY8" fmla="*/ 198783 h 2918129"/>
              <a:gd name="connsiteX9" fmla="*/ 1002139 w 1018470"/>
              <a:gd name="connsiteY9" fmla="*/ 254442 h 2918129"/>
              <a:gd name="connsiteX10" fmla="*/ 1010091 w 1018470"/>
              <a:gd name="connsiteY10" fmla="*/ 278296 h 2918129"/>
              <a:gd name="connsiteX11" fmla="*/ 1002139 w 1018470"/>
              <a:gd name="connsiteY11" fmla="*/ 310101 h 2918129"/>
              <a:gd name="connsiteX12" fmla="*/ 986237 w 1018470"/>
              <a:gd name="connsiteY12" fmla="*/ 333955 h 2918129"/>
              <a:gd name="connsiteX13" fmla="*/ 978285 w 1018470"/>
              <a:gd name="connsiteY13" fmla="*/ 373712 h 2918129"/>
              <a:gd name="connsiteX14" fmla="*/ 970334 w 1018470"/>
              <a:gd name="connsiteY14" fmla="*/ 405517 h 2918129"/>
              <a:gd name="connsiteX15" fmla="*/ 954431 w 1018470"/>
              <a:gd name="connsiteY15" fmla="*/ 437322 h 2918129"/>
              <a:gd name="connsiteX16" fmla="*/ 930577 w 1018470"/>
              <a:gd name="connsiteY16" fmla="*/ 445273 h 2918129"/>
              <a:gd name="connsiteX17" fmla="*/ 898772 w 1018470"/>
              <a:gd name="connsiteY17" fmla="*/ 492981 h 2918129"/>
              <a:gd name="connsiteX18" fmla="*/ 851064 w 1018470"/>
              <a:gd name="connsiteY18" fmla="*/ 508884 h 2918129"/>
              <a:gd name="connsiteX19" fmla="*/ 819259 w 1018470"/>
              <a:gd name="connsiteY19" fmla="*/ 596348 h 2918129"/>
              <a:gd name="connsiteX20" fmla="*/ 795405 w 1018470"/>
              <a:gd name="connsiteY20" fmla="*/ 612251 h 2918129"/>
              <a:gd name="connsiteX21" fmla="*/ 771551 w 1018470"/>
              <a:gd name="connsiteY21" fmla="*/ 667910 h 2918129"/>
              <a:gd name="connsiteX22" fmla="*/ 731795 w 1018470"/>
              <a:gd name="connsiteY22" fmla="*/ 731520 h 2918129"/>
              <a:gd name="connsiteX23" fmla="*/ 699990 w 1018470"/>
              <a:gd name="connsiteY23" fmla="*/ 755374 h 2918129"/>
              <a:gd name="connsiteX24" fmla="*/ 676136 w 1018470"/>
              <a:gd name="connsiteY24" fmla="*/ 771277 h 2918129"/>
              <a:gd name="connsiteX25" fmla="*/ 668184 w 1018470"/>
              <a:gd name="connsiteY25" fmla="*/ 795131 h 2918129"/>
              <a:gd name="connsiteX26" fmla="*/ 620477 w 1018470"/>
              <a:gd name="connsiteY26" fmla="*/ 811033 h 2918129"/>
              <a:gd name="connsiteX27" fmla="*/ 572769 w 1018470"/>
              <a:gd name="connsiteY27" fmla="*/ 826936 h 2918129"/>
              <a:gd name="connsiteX28" fmla="*/ 540964 w 1018470"/>
              <a:gd name="connsiteY28" fmla="*/ 834887 h 2918129"/>
              <a:gd name="connsiteX29" fmla="*/ 469402 w 1018470"/>
              <a:gd name="connsiteY29" fmla="*/ 850790 h 2918129"/>
              <a:gd name="connsiteX30" fmla="*/ 445548 w 1018470"/>
              <a:gd name="connsiteY30" fmla="*/ 866692 h 2918129"/>
              <a:gd name="connsiteX31" fmla="*/ 429645 w 1018470"/>
              <a:gd name="connsiteY31" fmla="*/ 890546 h 2918129"/>
              <a:gd name="connsiteX32" fmla="*/ 405791 w 1018470"/>
              <a:gd name="connsiteY32" fmla="*/ 882595 h 2918129"/>
              <a:gd name="connsiteX33" fmla="*/ 381937 w 1018470"/>
              <a:gd name="connsiteY33" fmla="*/ 898498 h 2918129"/>
              <a:gd name="connsiteX34" fmla="*/ 350132 w 1018470"/>
              <a:gd name="connsiteY34" fmla="*/ 906449 h 2918129"/>
              <a:gd name="connsiteX35" fmla="*/ 342181 w 1018470"/>
              <a:gd name="connsiteY35" fmla="*/ 930303 h 2918129"/>
              <a:gd name="connsiteX36" fmla="*/ 318327 w 1018470"/>
              <a:gd name="connsiteY36" fmla="*/ 938254 h 2918129"/>
              <a:gd name="connsiteX37" fmla="*/ 294473 w 1018470"/>
              <a:gd name="connsiteY37" fmla="*/ 954157 h 2918129"/>
              <a:gd name="connsiteX38" fmla="*/ 254717 w 1018470"/>
              <a:gd name="connsiteY38" fmla="*/ 1001865 h 2918129"/>
              <a:gd name="connsiteX39" fmla="*/ 222911 w 1018470"/>
              <a:gd name="connsiteY39" fmla="*/ 1009816 h 2918129"/>
              <a:gd name="connsiteX40" fmla="*/ 214960 w 1018470"/>
              <a:gd name="connsiteY40" fmla="*/ 1033670 h 2918129"/>
              <a:gd name="connsiteX41" fmla="*/ 191106 w 1018470"/>
              <a:gd name="connsiteY41" fmla="*/ 1065475 h 2918129"/>
              <a:gd name="connsiteX42" fmla="*/ 230863 w 1018470"/>
              <a:gd name="connsiteY42" fmla="*/ 1105232 h 2918129"/>
              <a:gd name="connsiteX43" fmla="*/ 246765 w 1018470"/>
              <a:gd name="connsiteY43" fmla="*/ 1129085 h 2918129"/>
              <a:gd name="connsiteX44" fmla="*/ 159301 w 1018470"/>
              <a:gd name="connsiteY44" fmla="*/ 1144988 h 2918129"/>
              <a:gd name="connsiteX45" fmla="*/ 135447 w 1018470"/>
              <a:gd name="connsiteY45" fmla="*/ 1160891 h 2918129"/>
              <a:gd name="connsiteX46" fmla="*/ 127496 w 1018470"/>
              <a:gd name="connsiteY46" fmla="*/ 1184745 h 2918129"/>
              <a:gd name="connsiteX47" fmla="*/ 111593 w 1018470"/>
              <a:gd name="connsiteY47" fmla="*/ 1208599 h 2918129"/>
              <a:gd name="connsiteX48" fmla="*/ 95691 w 1018470"/>
              <a:gd name="connsiteY48" fmla="*/ 1240404 h 2918129"/>
              <a:gd name="connsiteX49" fmla="*/ 95691 w 1018470"/>
              <a:gd name="connsiteY49" fmla="*/ 1319917 h 2918129"/>
              <a:gd name="connsiteX50" fmla="*/ 79788 w 1018470"/>
              <a:gd name="connsiteY50" fmla="*/ 1343771 h 2918129"/>
              <a:gd name="connsiteX51" fmla="*/ 71837 w 1018470"/>
              <a:gd name="connsiteY51" fmla="*/ 1367625 h 2918129"/>
              <a:gd name="connsiteX52" fmla="*/ 16177 w 1018470"/>
              <a:gd name="connsiteY52" fmla="*/ 1439186 h 2918129"/>
              <a:gd name="connsiteX53" fmla="*/ 275 w 1018470"/>
              <a:gd name="connsiteY53" fmla="*/ 1470992 h 2918129"/>
              <a:gd name="connsiteX54" fmla="*/ 16177 w 1018470"/>
              <a:gd name="connsiteY54" fmla="*/ 1542553 h 2918129"/>
              <a:gd name="connsiteX55" fmla="*/ 40031 w 1018470"/>
              <a:gd name="connsiteY55" fmla="*/ 1534602 h 2918129"/>
              <a:gd name="connsiteX56" fmla="*/ 79788 w 1018470"/>
              <a:gd name="connsiteY56" fmla="*/ 1574359 h 2918129"/>
              <a:gd name="connsiteX57" fmla="*/ 87739 w 1018470"/>
              <a:gd name="connsiteY57" fmla="*/ 1614115 h 2918129"/>
              <a:gd name="connsiteX58" fmla="*/ 95691 w 1018470"/>
              <a:gd name="connsiteY58" fmla="*/ 1637969 h 2918129"/>
              <a:gd name="connsiteX59" fmla="*/ 119544 w 1018470"/>
              <a:gd name="connsiteY59" fmla="*/ 1645920 h 2918129"/>
              <a:gd name="connsiteX60" fmla="*/ 143398 w 1018470"/>
              <a:gd name="connsiteY60" fmla="*/ 1669774 h 2918129"/>
              <a:gd name="connsiteX61" fmla="*/ 167252 w 1018470"/>
              <a:gd name="connsiteY61" fmla="*/ 1677725 h 2918129"/>
              <a:gd name="connsiteX62" fmla="*/ 183155 w 1018470"/>
              <a:gd name="connsiteY62" fmla="*/ 1701579 h 2918129"/>
              <a:gd name="connsiteX63" fmla="*/ 191106 w 1018470"/>
              <a:gd name="connsiteY63" fmla="*/ 1725433 h 2918129"/>
              <a:gd name="connsiteX64" fmla="*/ 207009 w 1018470"/>
              <a:gd name="connsiteY64" fmla="*/ 1781092 h 2918129"/>
              <a:gd name="connsiteX65" fmla="*/ 222911 w 1018470"/>
              <a:gd name="connsiteY65" fmla="*/ 1804946 h 2918129"/>
              <a:gd name="connsiteX66" fmla="*/ 230863 w 1018470"/>
              <a:gd name="connsiteY66" fmla="*/ 1828800 h 2918129"/>
              <a:gd name="connsiteX67" fmla="*/ 254717 w 1018470"/>
              <a:gd name="connsiteY67" fmla="*/ 1844703 h 2918129"/>
              <a:gd name="connsiteX68" fmla="*/ 262668 w 1018470"/>
              <a:gd name="connsiteY68" fmla="*/ 1876508 h 2918129"/>
              <a:gd name="connsiteX69" fmla="*/ 270619 w 1018470"/>
              <a:gd name="connsiteY69" fmla="*/ 1916265 h 2918129"/>
              <a:gd name="connsiteX70" fmla="*/ 286522 w 1018470"/>
              <a:gd name="connsiteY70" fmla="*/ 1940119 h 2918129"/>
              <a:gd name="connsiteX71" fmla="*/ 302424 w 1018470"/>
              <a:gd name="connsiteY71" fmla="*/ 2003729 h 2918129"/>
              <a:gd name="connsiteX72" fmla="*/ 286522 w 1018470"/>
              <a:gd name="connsiteY72" fmla="*/ 2091193 h 2918129"/>
              <a:gd name="connsiteX73" fmla="*/ 270619 w 1018470"/>
              <a:gd name="connsiteY73" fmla="*/ 2115047 h 2918129"/>
              <a:gd name="connsiteX74" fmla="*/ 254717 w 1018470"/>
              <a:gd name="connsiteY74" fmla="*/ 2210463 h 2918129"/>
              <a:gd name="connsiteX75" fmla="*/ 238814 w 1018470"/>
              <a:gd name="connsiteY75" fmla="*/ 2258171 h 2918129"/>
              <a:gd name="connsiteX76" fmla="*/ 230863 w 1018470"/>
              <a:gd name="connsiteY76" fmla="*/ 2282025 h 2918129"/>
              <a:gd name="connsiteX77" fmla="*/ 222911 w 1018470"/>
              <a:gd name="connsiteY77" fmla="*/ 2305879 h 2918129"/>
              <a:gd name="connsiteX78" fmla="*/ 214960 w 1018470"/>
              <a:gd name="connsiteY78" fmla="*/ 2345635 h 2918129"/>
              <a:gd name="connsiteX79" fmla="*/ 191106 w 1018470"/>
              <a:gd name="connsiteY79" fmla="*/ 2353586 h 2918129"/>
              <a:gd name="connsiteX80" fmla="*/ 167252 w 1018470"/>
              <a:gd name="connsiteY80" fmla="*/ 2401294 h 2918129"/>
              <a:gd name="connsiteX81" fmla="*/ 135447 w 1018470"/>
              <a:gd name="connsiteY81" fmla="*/ 2393343 h 2918129"/>
              <a:gd name="connsiteX82" fmla="*/ 119544 w 1018470"/>
              <a:gd name="connsiteY82" fmla="*/ 2393343 h 2918129"/>
              <a:gd name="connsiteX83" fmla="*/ 95691 w 1018470"/>
              <a:gd name="connsiteY83" fmla="*/ 2409245 h 2918129"/>
              <a:gd name="connsiteX84" fmla="*/ 87739 w 1018470"/>
              <a:gd name="connsiteY84" fmla="*/ 2377440 h 2918129"/>
              <a:gd name="connsiteX85" fmla="*/ 79788 w 1018470"/>
              <a:gd name="connsiteY85" fmla="*/ 2401294 h 2918129"/>
              <a:gd name="connsiteX86" fmla="*/ 95691 w 1018470"/>
              <a:gd name="connsiteY86" fmla="*/ 2425148 h 2918129"/>
              <a:gd name="connsiteX87" fmla="*/ 95691 w 1018470"/>
              <a:gd name="connsiteY87" fmla="*/ 2488759 h 2918129"/>
              <a:gd name="connsiteX88" fmla="*/ 103642 w 1018470"/>
              <a:gd name="connsiteY88" fmla="*/ 2631882 h 2918129"/>
              <a:gd name="connsiteX89" fmla="*/ 111593 w 1018470"/>
              <a:gd name="connsiteY89" fmla="*/ 2719346 h 2918129"/>
              <a:gd name="connsiteX90" fmla="*/ 127496 w 1018470"/>
              <a:gd name="connsiteY90" fmla="*/ 2767054 h 2918129"/>
              <a:gd name="connsiteX91" fmla="*/ 151350 w 1018470"/>
              <a:gd name="connsiteY91" fmla="*/ 2918129 h 291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018470" h="2918129">
                <a:moveTo>
                  <a:pt x="946480" y="0"/>
                </a:moveTo>
                <a:cubicBezTo>
                  <a:pt x="943830" y="13252"/>
                  <a:pt x="935251" y="26646"/>
                  <a:pt x="938529" y="39757"/>
                </a:cubicBezTo>
                <a:cubicBezTo>
                  <a:pt x="941256" y="50666"/>
                  <a:pt x="955184" y="54972"/>
                  <a:pt x="962383" y="63611"/>
                </a:cubicBezTo>
                <a:cubicBezTo>
                  <a:pt x="968501" y="70952"/>
                  <a:pt x="974011" y="78918"/>
                  <a:pt x="978285" y="87465"/>
                </a:cubicBezTo>
                <a:cubicBezTo>
                  <a:pt x="982033" y="94962"/>
                  <a:pt x="980310" y="105392"/>
                  <a:pt x="986237" y="111319"/>
                </a:cubicBezTo>
                <a:cubicBezTo>
                  <a:pt x="992164" y="117245"/>
                  <a:pt x="1002140" y="116620"/>
                  <a:pt x="1010091" y="119270"/>
                </a:cubicBezTo>
                <a:cubicBezTo>
                  <a:pt x="1012741" y="127221"/>
                  <a:pt x="1020345" y="135065"/>
                  <a:pt x="1018042" y="143124"/>
                </a:cubicBezTo>
                <a:cubicBezTo>
                  <a:pt x="1014401" y="155866"/>
                  <a:pt x="1000763" y="163423"/>
                  <a:pt x="994188" y="174929"/>
                </a:cubicBezTo>
                <a:cubicBezTo>
                  <a:pt x="990030" y="182206"/>
                  <a:pt x="988887" y="190832"/>
                  <a:pt x="986237" y="198783"/>
                </a:cubicBezTo>
                <a:cubicBezTo>
                  <a:pt x="1005308" y="255997"/>
                  <a:pt x="982163" y="184527"/>
                  <a:pt x="1002139" y="254442"/>
                </a:cubicBezTo>
                <a:cubicBezTo>
                  <a:pt x="1004442" y="262501"/>
                  <a:pt x="1007440" y="270345"/>
                  <a:pt x="1010091" y="278296"/>
                </a:cubicBezTo>
                <a:cubicBezTo>
                  <a:pt x="1007440" y="288898"/>
                  <a:pt x="1006444" y="300057"/>
                  <a:pt x="1002139" y="310101"/>
                </a:cubicBezTo>
                <a:cubicBezTo>
                  <a:pt x="998375" y="318885"/>
                  <a:pt x="989592" y="325007"/>
                  <a:pt x="986237" y="333955"/>
                </a:cubicBezTo>
                <a:cubicBezTo>
                  <a:pt x="981492" y="346609"/>
                  <a:pt x="981217" y="360519"/>
                  <a:pt x="978285" y="373712"/>
                </a:cubicBezTo>
                <a:cubicBezTo>
                  <a:pt x="975914" y="384380"/>
                  <a:pt x="974171" y="395285"/>
                  <a:pt x="970334" y="405517"/>
                </a:cubicBezTo>
                <a:cubicBezTo>
                  <a:pt x="966172" y="416615"/>
                  <a:pt x="962813" y="428941"/>
                  <a:pt x="954431" y="437322"/>
                </a:cubicBezTo>
                <a:cubicBezTo>
                  <a:pt x="948504" y="443248"/>
                  <a:pt x="938528" y="442623"/>
                  <a:pt x="930577" y="445273"/>
                </a:cubicBezTo>
                <a:cubicBezTo>
                  <a:pt x="922663" y="476932"/>
                  <a:pt x="929660" y="479253"/>
                  <a:pt x="898772" y="492981"/>
                </a:cubicBezTo>
                <a:cubicBezTo>
                  <a:pt x="883454" y="499789"/>
                  <a:pt x="851064" y="508884"/>
                  <a:pt x="851064" y="508884"/>
                </a:cubicBezTo>
                <a:cubicBezTo>
                  <a:pt x="845229" y="538060"/>
                  <a:pt x="841843" y="573764"/>
                  <a:pt x="819259" y="596348"/>
                </a:cubicBezTo>
                <a:cubicBezTo>
                  <a:pt x="812502" y="603105"/>
                  <a:pt x="803356" y="606950"/>
                  <a:pt x="795405" y="612251"/>
                </a:cubicBezTo>
                <a:cubicBezTo>
                  <a:pt x="774372" y="696387"/>
                  <a:pt x="802929" y="597308"/>
                  <a:pt x="771551" y="667910"/>
                </a:cubicBezTo>
                <a:cubicBezTo>
                  <a:pt x="743662" y="730660"/>
                  <a:pt x="774707" y="702913"/>
                  <a:pt x="731795" y="731520"/>
                </a:cubicBezTo>
                <a:cubicBezTo>
                  <a:pt x="715992" y="794735"/>
                  <a:pt x="738675" y="748926"/>
                  <a:pt x="699990" y="755374"/>
                </a:cubicBezTo>
                <a:cubicBezTo>
                  <a:pt x="690564" y="756945"/>
                  <a:pt x="684087" y="765976"/>
                  <a:pt x="676136" y="771277"/>
                </a:cubicBezTo>
                <a:cubicBezTo>
                  <a:pt x="673485" y="779228"/>
                  <a:pt x="675004" y="790259"/>
                  <a:pt x="668184" y="795131"/>
                </a:cubicBezTo>
                <a:cubicBezTo>
                  <a:pt x="654544" y="804874"/>
                  <a:pt x="636379" y="805732"/>
                  <a:pt x="620477" y="811033"/>
                </a:cubicBezTo>
                <a:lnTo>
                  <a:pt x="572769" y="826936"/>
                </a:lnTo>
                <a:lnTo>
                  <a:pt x="540964" y="834887"/>
                </a:lnTo>
                <a:cubicBezTo>
                  <a:pt x="485305" y="871993"/>
                  <a:pt x="509159" y="877293"/>
                  <a:pt x="469402" y="850790"/>
                </a:cubicBezTo>
                <a:cubicBezTo>
                  <a:pt x="461451" y="856091"/>
                  <a:pt x="452305" y="859935"/>
                  <a:pt x="445548" y="866692"/>
                </a:cubicBezTo>
                <a:cubicBezTo>
                  <a:pt x="438791" y="873449"/>
                  <a:pt x="438518" y="886997"/>
                  <a:pt x="429645" y="890546"/>
                </a:cubicBezTo>
                <a:cubicBezTo>
                  <a:pt x="421863" y="893659"/>
                  <a:pt x="413742" y="885245"/>
                  <a:pt x="405791" y="882595"/>
                </a:cubicBezTo>
                <a:cubicBezTo>
                  <a:pt x="397840" y="887896"/>
                  <a:pt x="390721" y="894734"/>
                  <a:pt x="381937" y="898498"/>
                </a:cubicBezTo>
                <a:cubicBezTo>
                  <a:pt x="371893" y="902803"/>
                  <a:pt x="358665" y="899622"/>
                  <a:pt x="350132" y="906449"/>
                </a:cubicBezTo>
                <a:cubicBezTo>
                  <a:pt x="343587" y="911685"/>
                  <a:pt x="348108" y="924376"/>
                  <a:pt x="342181" y="930303"/>
                </a:cubicBezTo>
                <a:cubicBezTo>
                  <a:pt x="336254" y="936230"/>
                  <a:pt x="326278" y="935604"/>
                  <a:pt x="318327" y="938254"/>
                </a:cubicBezTo>
                <a:cubicBezTo>
                  <a:pt x="310376" y="943555"/>
                  <a:pt x="301230" y="947400"/>
                  <a:pt x="294473" y="954157"/>
                </a:cubicBezTo>
                <a:cubicBezTo>
                  <a:pt x="272517" y="976113"/>
                  <a:pt x="285112" y="984497"/>
                  <a:pt x="254717" y="1001865"/>
                </a:cubicBezTo>
                <a:cubicBezTo>
                  <a:pt x="245229" y="1007287"/>
                  <a:pt x="233513" y="1007166"/>
                  <a:pt x="222911" y="1009816"/>
                </a:cubicBezTo>
                <a:cubicBezTo>
                  <a:pt x="220261" y="1017767"/>
                  <a:pt x="219118" y="1026393"/>
                  <a:pt x="214960" y="1033670"/>
                </a:cubicBezTo>
                <a:cubicBezTo>
                  <a:pt x="208385" y="1045176"/>
                  <a:pt x="188231" y="1052538"/>
                  <a:pt x="191106" y="1065475"/>
                </a:cubicBezTo>
                <a:cubicBezTo>
                  <a:pt x="195172" y="1083770"/>
                  <a:pt x="218522" y="1091128"/>
                  <a:pt x="230863" y="1105232"/>
                </a:cubicBezTo>
                <a:cubicBezTo>
                  <a:pt x="237156" y="1112424"/>
                  <a:pt x="241464" y="1121134"/>
                  <a:pt x="246765" y="1129085"/>
                </a:cubicBezTo>
                <a:cubicBezTo>
                  <a:pt x="224844" y="1131825"/>
                  <a:pt x="183813" y="1132732"/>
                  <a:pt x="159301" y="1144988"/>
                </a:cubicBezTo>
                <a:cubicBezTo>
                  <a:pt x="150754" y="1149262"/>
                  <a:pt x="143398" y="1155590"/>
                  <a:pt x="135447" y="1160891"/>
                </a:cubicBezTo>
                <a:cubicBezTo>
                  <a:pt x="132797" y="1168842"/>
                  <a:pt x="131244" y="1177248"/>
                  <a:pt x="127496" y="1184745"/>
                </a:cubicBezTo>
                <a:cubicBezTo>
                  <a:pt x="123222" y="1193292"/>
                  <a:pt x="116334" y="1200302"/>
                  <a:pt x="111593" y="1208599"/>
                </a:cubicBezTo>
                <a:cubicBezTo>
                  <a:pt x="105712" y="1218890"/>
                  <a:pt x="100992" y="1229802"/>
                  <a:pt x="95691" y="1240404"/>
                </a:cubicBezTo>
                <a:cubicBezTo>
                  <a:pt x="103066" y="1277279"/>
                  <a:pt x="109519" y="1283042"/>
                  <a:pt x="95691" y="1319917"/>
                </a:cubicBezTo>
                <a:cubicBezTo>
                  <a:pt x="92336" y="1328865"/>
                  <a:pt x="85089" y="1335820"/>
                  <a:pt x="79788" y="1343771"/>
                </a:cubicBezTo>
                <a:cubicBezTo>
                  <a:pt x="77138" y="1351722"/>
                  <a:pt x="75907" y="1360298"/>
                  <a:pt x="71837" y="1367625"/>
                </a:cubicBezTo>
                <a:cubicBezTo>
                  <a:pt x="48061" y="1410420"/>
                  <a:pt x="45151" y="1410212"/>
                  <a:pt x="16177" y="1439186"/>
                </a:cubicBezTo>
                <a:cubicBezTo>
                  <a:pt x="10876" y="1449788"/>
                  <a:pt x="1454" y="1459198"/>
                  <a:pt x="275" y="1470992"/>
                </a:cubicBezTo>
                <a:cubicBezTo>
                  <a:pt x="-1878" y="1492520"/>
                  <a:pt x="9097" y="1521313"/>
                  <a:pt x="16177" y="1542553"/>
                </a:cubicBezTo>
                <a:cubicBezTo>
                  <a:pt x="24128" y="1539903"/>
                  <a:pt x="31764" y="1533224"/>
                  <a:pt x="40031" y="1534602"/>
                </a:cubicBezTo>
                <a:cubicBezTo>
                  <a:pt x="59909" y="1537915"/>
                  <a:pt x="70511" y="1560444"/>
                  <a:pt x="79788" y="1574359"/>
                </a:cubicBezTo>
                <a:cubicBezTo>
                  <a:pt x="82438" y="1587611"/>
                  <a:pt x="84461" y="1601004"/>
                  <a:pt x="87739" y="1614115"/>
                </a:cubicBezTo>
                <a:cubicBezTo>
                  <a:pt x="89772" y="1622246"/>
                  <a:pt x="89764" y="1632042"/>
                  <a:pt x="95691" y="1637969"/>
                </a:cubicBezTo>
                <a:cubicBezTo>
                  <a:pt x="101617" y="1643895"/>
                  <a:pt x="111593" y="1643270"/>
                  <a:pt x="119544" y="1645920"/>
                </a:cubicBezTo>
                <a:cubicBezTo>
                  <a:pt x="127495" y="1653871"/>
                  <a:pt x="134042" y="1663537"/>
                  <a:pt x="143398" y="1669774"/>
                </a:cubicBezTo>
                <a:cubicBezTo>
                  <a:pt x="150372" y="1674423"/>
                  <a:pt x="160707" y="1672489"/>
                  <a:pt x="167252" y="1677725"/>
                </a:cubicBezTo>
                <a:cubicBezTo>
                  <a:pt x="174714" y="1683695"/>
                  <a:pt x="177854" y="1693628"/>
                  <a:pt x="183155" y="1701579"/>
                </a:cubicBezTo>
                <a:cubicBezTo>
                  <a:pt x="185805" y="1709530"/>
                  <a:pt x="188804" y="1717374"/>
                  <a:pt x="191106" y="1725433"/>
                </a:cubicBezTo>
                <a:cubicBezTo>
                  <a:pt x="194505" y="1737332"/>
                  <a:pt x="200650" y="1768375"/>
                  <a:pt x="207009" y="1781092"/>
                </a:cubicBezTo>
                <a:cubicBezTo>
                  <a:pt x="211283" y="1789639"/>
                  <a:pt x="218637" y="1796399"/>
                  <a:pt x="222911" y="1804946"/>
                </a:cubicBezTo>
                <a:cubicBezTo>
                  <a:pt x="226659" y="1812443"/>
                  <a:pt x="225627" y="1822255"/>
                  <a:pt x="230863" y="1828800"/>
                </a:cubicBezTo>
                <a:cubicBezTo>
                  <a:pt x="236833" y="1836262"/>
                  <a:pt x="246766" y="1839402"/>
                  <a:pt x="254717" y="1844703"/>
                </a:cubicBezTo>
                <a:cubicBezTo>
                  <a:pt x="257367" y="1855305"/>
                  <a:pt x="264214" y="1865690"/>
                  <a:pt x="262668" y="1876508"/>
                </a:cubicBezTo>
                <a:cubicBezTo>
                  <a:pt x="256675" y="1918454"/>
                  <a:pt x="223603" y="1884920"/>
                  <a:pt x="270619" y="1916265"/>
                </a:cubicBezTo>
                <a:cubicBezTo>
                  <a:pt x="275920" y="1924216"/>
                  <a:pt x="282248" y="1931572"/>
                  <a:pt x="286522" y="1940119"/>
                </a:cubicBezTo>
                <a:cubicBezTo>
                  <a:pt x="294672" y="1956419"/>
                  <a:pt x="299400" y="1988608"/>
                  <a:pt x="302424" y="2003729"/>
                </a:cubicBezTo>
                <a:cubicBezTo>
                  <a:pt x="301531" y="2009087"/>
                  <a:pt x="289856" y="2082303"/>
                  <a:pt x="286522" y="2091193"/>
                </a:cubicBezTo>
                <a:cubicBezTo>
                  <a:pt x="283167" y="2100141"/>
                  <a:pt x="275920" y="2107096"/>
                  <a:pt x="270619" y="2115047"/>
                </a:cubicBezTo>
                <a:cubicBezTo>
                  <a:pt x="267207" y="2138935"/>
                  <a:pt x="261692" y="2184887"/>
                  <a:pt x="254717" y="2210463"/>
                </a:cubicBezTo>
                <a:cubicBezTo>
                  <a:pt x="250306" y="2226635"/>
                  <a:pt x="244115" y="2242268"/>
                  <a:pt x="238814" y="2258171"/>
                </a:cubicBezTo>
                <a:lnTo>
                  <a:pt x="230863" y="2282025"/>
                </a:lnTo>
                <a:cubicBezTo>
                  <a:pt x="228212" y="2289976"/>
                  <a:pt x="224555" y="2297660"/>
                  <a:pt x="222911" y="2305879"/>
                </a:cubicBezTo>
                <a:cubicBezTo>
                  <a:pt x="220261" y="2319131"/>
                  <a:pt x="222457" y="2334390"/>
                  <a:pt x="214960" y="2345635"/>
                </a:cubicBezTo>
                <a:cubicBezTo>
                  <a:pt x="210311" y="2352609"/>
                  <a:pt x="199057" y="2350936"/>
                  <a:pt x="191106" y="2353586"/>
                </a:cubicBezTo>
                <a:cubicBezTo>
                  <a:pt x="188019" y="2362849"/>
                  <a:pt x="178813" y="2397440"/>
                  <a:pt x="167252" y="2401294"/>
                </a:cubicBezTo>
                <a:cubicBezTo>
                  <a:pt x="156885" y="2404750"/>
                  <a:pt x="146049" y="2395993"/>
                  <a:pt x="135447" y="2393343"/>
                </a:cubicBezTo>
                <a:cubicBezTo>
                  <a:pt x="115876" y="2452060"/>
                  <a:pt x="139117" y="2398237"/>
                  <a:pt x="119544" y="2393343"/>
                </a:cubicBezTo>
                <a:cubicBezTo>
                  <a:pt x="110273" y="2391025"/>
                  <a:pt x="103642" y="2403944"/>
                  <a:pt x="95691" y="2409245"/>
                </a:cubicBezTo>
                <a:cubicBezTo>
                  <a:pt x="93040" y="2398643"/>
                  <a:pt x="97513" y="2382327"/>
                  <a:pt x="87739" y="2377440"/>
                </a:cubicBezTo>
                <a:cubicBezTo>
                  <a:pt x="80242" y="2373692"/>
                  <a:pt x="78410" y="2393027"/>
                  <a:pt x="79788" y="2401294"/>
                </a:cubicBezTo>
                <a:cubicBezTo>
                  <a:pt x="81359" y="2410720"/>
                  <a:pt x="90390" y="2417197"/>
                  <a:pt x="95691" y="2425148"/>
                </a:cubicBezTo>
                <a:cubicBezTo>
                  <a:pt x="116893" y="2509960"/>
                  <a:pt x="95691" y="2403945"/>
                  <a:pt x="95691" y="2488759"/>
                </a:cubicBezTo>
                <a:cubicBezTo>
                  <a:pt x="95691" y="2536540"/>
                  <a:pt x="100355" y="2584214"/>
                  <a:pt x="103642" y="2631882"/>
                </a:cubicBezTo>
                <a:cubicBezTo>
                  <a:pt x="105656" y="2661088"/>
                  <a:pt x="106505" y="2690517"/>
                  <a:pt x="111593" y="2719346"/>
                </a:cubicBezTo>
                <a:cubicBezTo>
                  <a:pt x="114506" y="2735854"/>
                  <a:pt x="127496" y="2767054"/>
                  <a:pt x="127496" y="2767054"/>
                </a:cubicBezTo>
                <a:cubicBezTo>
                  <a:pt x="135776" y="2916095"/>
                  <a:pt x="92709" y="2888811"/>
                  <a:pt x="151350" y="2918129"/>
                </a:cubicBezTo>
              </a:path>
            </a:pathLst>
          </a:custGeom>
          <a:noFill/>
          <a:ln>
            <a:solidFill>
              <a:srgbClr val="0070C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3539659" y="3539262"/>
            <a:ext cx="1278000" cy="9818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Nitra prievidza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862" y="145576"/>
            <a:ext cx="3235420" cy="215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0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hornÃ¡ nit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4"/>
          <a:stretch/>
        </p:blipFill>
        <p:spPr bwMode="auto">
          <a:xfrm>
            <a:off x="-27296" y="0"/>
            <a:ext cx="12219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3" y="1641258"/>
            <a:ext cx="6828935" cy="44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Prievidza s okolím patrí do regiónu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Horná Nitra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3" y="609599"/>
            <a:ext cx="2129661" cy="914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b="1" dirty="0" smtClean="0"/>
              <a:t>Región</a:t>
            </a:r>
            <a:endParaRPr lang="sk-SK" b="1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247" y="228259"/>
            <a:ext cx="22669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apa miest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0" y="1516889"/>
            <a:ext cx="9639149" cy="50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Významné obce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9541342" y="3596514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Handlová</a:t>
            </a:r>
          </a:p>
        </p:txBody>
      </p:sp>
      <p:sp>
        <p:nvSpPr>
          <p:cNvPr id="15" name="Zaoblený obdĺžnik 14"/>
          <p:cNvSpPr/>
          <p:nvPr/>
        </p:nvSpPr>
        <p:spPr>
          <a:xfrm>
            <a:off x="9541342" y="4172560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Nováky</a:t>
            </a:r>
            <a:endParaRPr lang="sk-SK" sz="2400" dirty="0"/>
          </a:p>
        </p:txBody>
      </p:sp>
      <p:sp>
        <p:nvSpPr>
          <p:cNvPr id="17" name="Ovál 16"/>
          <p:cNvSpPr/>
          <p:nvPr/>
        </p:nvSpPr>
        <p:spPr>
          <a:xfrm rot="19790114">
            <a:off x="2886395" y="3804495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Zaoblený obdĺžnik 20"/>
          <p:cNvSpPr/>
          <p:nvPr/>
        </p:nvSpPr>
        <p:spPr>
          <a:xfrm>
            <a:off x="9557739" y="2983391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Prievidza</a:t>
            </a: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247" y="228259"/>
            <a:ext cx="2266950" cy="1295400"/>
          </a:xfrm>
          <a:prstGeom prst="rect">
            <a:avLst/>
          </a:prstGeom>
        </p:spPr>
      </p:pic>
      <p:sp>
        <p:nvSpPr>
          <p:cNvPr id="12" name="Zaoblený obdĺžnik 11"/>
          <p:cNvSpPr/>
          <p:nvPr/>
        </p:nvSpPr>
        <p:spPr>
          <a:xfrm>
            <a:off x="9541342" y="5665779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Bojnice</a:t>
            </a:r>
          </a:p>
        </p:txBody>
      </p:sp>
      <p:sp>
        <p:nvSpPr>
          <p:cNvPr id="16" name="Zaoblený obdĺžnik 15"/>
          <p:cNvSpPr/>
          <p:nvPr/>
        </p:nvSpPr>
        <p:spPr>
          <a:xfrm>
            <a:off x="9557739" y="4775324"/>
            <a:ext cx="2247048" cy="7551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Bánovce nad Bebravou</a:t>
            </a:r>
          </a:p>
        </p:txBody>
      </p:sp>
      <p:sp>
        <p:nvSpPr>
          <p:cNvPr id="18" name="Ovál 17"/>
          <p:cNvSpPr/>
          <p:nvPr/>
        </p:nvSpPr>
        <p:spPr>
          <a:xfrm rot="19790114">
            <a:off x="2424087" y="3788594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/>
          <p:cNvSpPr/>
          <p:nvPr/>
        </p:nvSpPr>
        <p:spPr>
          <a:xfrm rot="19790114">
            <a:off x="3050861" y="3708289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ál 19"/>
          <p:cNvSpPr/>
          <p:nvPr/>
        </p:nvSpPr>
        <p:spPr>
          <a:xfrm rot="19790114">
            <a:off x="2968628" y="3612083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/>
          <p:cNvSpPr/>
          <p:nvPr/>
        </p:nvSpPr>
        <p:spPr>
          <a:xfrm rot="19790114">
            <a:off x="3184770" y="3756392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5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  <p:bldP spid="21" grpId="0" animBg="1"/>
      <p:bldP spid="12" grpId="0" animBg="1"/>
      <p:bldP spid="16" grpId="0" animBg="1"/>
      <p:bldP spid="18" grpId="0" animBg="1"/>
      <p:bldP spid="19" grpId="0" animBg="1"/>
      <p:bldP spid="20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rievidza.sk/upload/img/articles/articles/gallery/detail/360-871-13123689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t="30574" r="-112" b="14470"/>
          <a:stretch/>
        </p:blipFill>
        <p:spPr bwMode="auto">
          <a:xfrm>
            <a:off x="13648" y="-40943"/>
            <a:ext cx="12192000" cy="691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2311527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Prievidza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6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2720960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Prievidza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442683"/>
            <a:ext cx="4758772" cy="4889878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Prievidza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okresné mesto v Trenčianskom kraji,</a:t>
            </a: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tu sídlo spoločnosti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Hornonitrianske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bane Prievidza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prevádzkovateľ komplexu baní v Novákoch, Handlovej a </a:t>
            </a:r>
            <a:r>
              <a:rPr lang="sk-S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Cígli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(ťažba hnedého uhlia).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Najväčší zamestnávateľ v okrese.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307" y="175858"/>
            <a:ext cx="2571750" cy="1266825"/>
          </a:xfrm>
          <a:prstGeom prst="rect">
            <a:avLst/>
          </a:prstGeom>
        </p:spPr>
      </p:pic>
      <p:pic>
        <p:nvPicPr>
          <p:cNvPr id="3076" name="Picture 4" descr="Prievidza.sk - OficiÃ¡lne strÃ¡nky mesta Prievid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156" y="175857"/>
            <a:ext cx="11214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Ã½sledok vyhÄ¾adÃ¡vania obrÃ¡zkov pre dopyt Hornonitrianske bane Prievid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06" y="1938943"/>
            <a:ext cx="6384167" cy="48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hbp.sk/uploads/images/produkty/P1014561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8" y="4600824"/>
            <a:ext cx="2253420" cy="20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0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ok vyhÄ¾adÃ¡vania obrÃ¡zkov pre dopyt handlovÃ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9"/>
          <a:stretch/>
        </p:blipFill>
        <p:spPr bwMode="auto">
          <a:xfrm>
            <a:off x="0" y="-27296"/>
            <a:ext cx="12192000" cy="68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2311527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Handlová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300511"/>
            <a:ext cx="2720960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Handlová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442683"/>
            <a:ext cx="9517544" cy="2230772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Handlová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mesto v okrese Prievidza,</a:t>
            </a: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banské mesto, ťažba hnedého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uhlia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307" y="156808"/>
            <a:ext cx="2571750" cy="1285875"/>
          </a:xfrm>
          <a:prstGeom prst="rect">
            <a:avLst/>
          </a:prstGeom>
        </p:spPr>
      </p:pic>
      <p:pic>
        <p:nvPicPr>
          <p:cNvPr id="5122" name="Picture 2" descr="VÃ½sledok vyhÄ¾adÃ¡vania obrÃ¡zkov pre dopyt baÅa handlovÃ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6" y="2442846"/>
            <a:ext cx="5966923" cy="427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9664" y="6141494"/>
            <a:ext cx="5595475" cy="661849"/>
          </a:xfrm>
          <a:prstGeom prst="rect">
            <a:avLst/>
          </a:prstGeom>
        </p:spPr>
      </p:pic>
      <p:pic>
        <p:nvPicPr>
          <p:cNvPr id="5124" name="Picture 4" descr="VÃ½sledok vyhÄ¾adÃ¡vania obrÃ¡zkov pre dopyt baÅa handlovÃ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71" y="3078796"/>
            <a:ext cx="4979701" cy="366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449" y="1547410"/>
            <a:ext cx="3460348" cy="2743888"/>
          </a:xfrm>
          <a:prstGeom prst="rect">
            <a:avLst/>
          </a:prstGeom>
        </p:spPr>
      </p:pic>
      <p:pic>
        <p:nvPicPr>
          <p:cNvPr id="5126" name="Picture 6" descr="VÃ½sledok vyhÄ¾adÃ¡vania obrÃ¡zkov pre dopyt handlovÃ¡ er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97" y="156808"/>
            <a:ext cx="1165324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3346</TotalTime>
  <Words>470</Words>
  <Application>Microsoft Office PowerPoint</Application>
  <PresentationFormat>Širokouhlá</PresentationFormat>
  <Paragraphs>109</Paragraphs>
  <Slides>29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3" baseType="lpstr">
      <vt:lpstr>Arial</vt:lpstr>
      <vt:lpstr>Times New Roman</vt:lpstr>
      <vt:lpstr>Wingdings 3</vt:lpstr>
      <vt:lpstr>Fazeta</vt:lpstr>
      <vt:lpstr>Od Dunaja po Hornád PRIEVIDZA  S   OKOLÍM</vt:lpstr>
      <vt:lpstr>Prezentácia programu PowerPoint</vt:lpstr>
      <vt:lpstr>Rieka Nitra</vt:lpstr>
      <vt:lpstr>Prezentácia programu PowerPoint</vt:lpstr>
      <vt:lpstr>Prezentácia programu PowerPoint</vt:lpstr>
      <vt:lpstr>Prievidza</vt:lpstr>
      <vt:lpstr>Prievidza</vt:lpstr>
      <vt:lpstr>Handlová</vt:lpstr>
      <vt:lpstr>Handlová</vt:lpstr>
      <vt:lpstr>Nováky</vt:lpstr>
      <vt:lpstr>Nováky</vt:lpstr>
      <vt:lpstr>Bánovce nad Bebravou</vt:lpstr>
      <vt:lpstr>Bánovce nad Bebravou</vt:lpstr>
      <vt:lpstr>Bojnice</vt:lpstr>
      <vt:lpstr>Bojnice</vt:lpstr>
      <vt:lpstr>Bojnický zámok</vt:lpstr>
      <vt:lpstr>Lipa kráľa Mateja</vt:lpstr>
      <vt:lpstr>ZOO Bojnice</vt:lpstr>
      <vt:lpstr>Zopakuj si</vt:lpstr>
      <vt:lpstr>Na ktorom obrázku je správne označená Prievidza s okolím?</vt:lpstr>
      <vt:lpstr>Označ na mape pohorie Vtáčnik a Strážovské vrchy</vt:lpstr>
      <vt:lpstr>Označ na mape rieku Nitra</vt:lpstr>
      <vt:lpstr>Prezentácia programu PowerPoint</vt:lpstr>
      <vt:lpstr>Priraď</vt:lpstr>
      <vt:lpstr>Priraď</vt:lpstr>
      <vt:lpstr>Priraď</vt:lpstr>
      <vt:lpstr>Priraď</vt:lpstr>
      <vt:lpstr>Priraď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HP</cp:lastModifiedBy>
  <cp:revision>464</cp:revision>
  <dcterms:created xsi:type="dcterms:W3CDTF">2018-11-24T12:23:45Z</dcterms:created>
  <dcterms:modified xsi:type="dcterms:W3CDTF">2021-03-20T09:51:27Z</dcterms:modified>
</cp:coreProperties>
</file>