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CCFF"/>
    <a:srgbClr val="0000FF"/>
    <a:srgbClr val="FF7C80"/>
    <a:srgbClr val="FCD1FD"/>
    <a:srgbClr val="BEFEC4"/>
    <a:srgbClr val="DB6413"/>
    <a:srgbClr val="BA86C4"/>
    <a:srgbClr val="57F3EF"/>
    <a:srgbClr val="62A0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Styl z motywem 2 — Ak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Zeszyt5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Zeszyt5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Zeszyt5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Zeszyt6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Zeszyt6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Zeszyt6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Zeszyt6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Zeszyt6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Zeszyt4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Zeszyt4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500" baseline="0" dirty="0">
                <a:solidFill>
                  <a:schemeClr val="tx1"/>
                </a:solidFill>
              </a:rPr>
              <a:t>Otyłość 2017/1018 </a:t>
            </a:r>
            <a:endParaRPr lang="pl-PL" sz="1500" baseline="0" dirty="0" smtClean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Arkusz1!$B$1:$B$2</c:f>
              <c:strCache>
                <c:ptCount val="2"/>
                <c:pt idx="0">
                  <c:v>Otyłość</c:v>
                </c:pt>
                <c:pt idx="1">
                  <c:v>2018/2019</c:v>
                </c:pt>
              </c:strCache>
            </c:strRef>
          </c:tx>
          <c:spPr>
            <a:solidFill>
              <a:srgbClr val="FF0000"/>
            </a:solidFill>
          </c:spPr>
          <c:explosion val="4"/>
          <c:dPt>
            <c:idx val="0"/>
            <c:bubble3D val="0"/>
            <c:spPr>
              <a:solidFill>
                <a:srgbClr val="CCFF9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609-4A44-B171-304AAB4AFC12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609-4A44-B171-304AAB4AFC12}"/>
              </c:ext>
            </c:extLst>
          </c:dPt>
          <c:dPt>
            <c:idx val="2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609-4A44-B171-304AAB4AFC12}"/>
              </c:ext>
            </c:extLst>
          </c:dPt>
          <c:dPt>
            <c:idx val="3"/>
            <c:bubble3D val="0"/>
            <c:spPr>
              <a:solidFill>
                <a:srgbClr val="FFCCC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609-4A44-B171-304AAB4AFC12}"/>
              </c:ext>
            </c:extLst>
          </c:dPt>
          <c:dPt>
            <c:idx val="4"/>
            <c:bubble3D val="0"/>
            <c:spPr>
              <a:solidFill>
                <a:srgbClr val="CC66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609-4A44-B171-304AAB4AFC12}"/>
              </c:ext>
            </c:extLst>
          </c:dPt>
          <c:dPt>
            <c:idx val="5"/>
            <c:bubble3D val="0"/>
            <c:spPr>
              <a:solidFill>
                <a:srgbClr val="CCEC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609-4A44-B171-304AAB4AFC12}"/>
              </c:ext>
            </c:extLst>
          </c:dPt>
          <c:dPt>
            <c:idx val="6"/>
            <c:bubble3D val="0"/>
            <c:spPr>
              <a:solidFill>
                <a:srgbClr val="FF669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609-4A44-B171-304AAB4AFC12}"/>
              </c:ext>
            </c:extLst>
          </c:dPt>
          <c:dPt>
            <c:idx val="7"/>
            <c:bubble3D val="0"/>
            <c:spPr>
              <a:solidFill>
                <a:srgbClr val="FFFF6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609-4A44-B171-304AAB4AFC12}"/>
              </c:ext>
            </c:extLst>
          </c:dPt>
          <c:dPt>
            <c:idx val="8"/>
            <c:bubble3D val="0"/>
            <c:spPr>
              <a:solidFill>
                <a:srgbClr val="CC99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F609-4A44-B171-304AAB4AFC12}"/>
              </c:ext>
            </c:extLst>
          </c:dPt>
          <c:dPt>
            <c:idx val="9"/>
            <c:bubble3D val="0"/>
            <c:spPr>
              <a:solidFill>
                <a:srgbClr val="99FFC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F609-4A44-B171-304AAB4AFC12}"/>
              </c:ext>
            </c:extLst>
          </c:dPt>
          <c:dPt>
            <c:idx val="10"/>
            <c:bubble3D val="0"/>
            <c:spPr>
              <a:solidFill>
                <a:srgbClr val="D6009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F609-4A44-B171-304AAB4AFC12}"/>
              </c:ext>
            </c:extLst>
          </c:dPt>
          <c:dPt>
            <c:idx val="11"/>
            <c:bubble3D val="0"/>
            <c:spPr>
              <a:solidFill>
                <a:srgbClr val="FF7C8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F609-4A44-B171-304AAB4AFC12}"/>
              </c:ext>
            </c:extLst>
          </c:dPt>
          <c:dPt>
            <c:idx val="12"/>
            <c:bubble3D val="0"/>
            <c:spPr>
              <a:solidFill>
                <a:srgbClr val="FFFFC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F609-4A44-B171-304AAB4AFC12}"/>
              </c:ext>
            </c:extLst>
          </c:dPt>
          <c:dLbls>
            <c:dLbl>
              <c:idx val="3"/>
              <c:layout>
                <c:manualLayout>
                  <c:x val="-5.8652525252525255E-2"/>
                  <c:y val="6.1062373737373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609-4A44-B171-304AAB4AFC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Arkusz1!$A$3:$A$15</c:f>
              <c:strCache>
                <c:ptCount val="13"/>
                <c:pt idx="0">
                  <c:v>I A</c:v>
                </c:pt>
                <c:pt idx="1">
                  <c:v>I B</c:v>
                </c:pt>
                <c:pt idx="2">
                  <c:v>II A</c:v>
                </c:pt>
                <c:pt idx="3">
                  <c:v>II B</c:v>
                </c:pt>
                <c:pt idx="4">
                  <c:v>III</c:v>
                </c:pt>
                <c:pt idx="5">
                  <c:v>IV A</c:v>
                </c:pt>
                <c:pt idx="6">
                  <c:v>IV B</c:v>
                </c:pt>
                <c:pt idx="7">
                  <c:v>IV C</c:v>
                </c:pt>
                <c:pt idx="8">
                  <c:v>V A</c:v>
                </c:pt>
                <c:pt idx="9">
                  <c:v>V B</c:v>
                </c:pt>
                <c:pt idx="10">
                  <c:v>V C</c:v>
                </c:pt>
                <c:pt idx="11">
                  <c:v>VI A</c:v>
                </c:pt>
                <c:pt idx="12">
                  <c:v>VI B</c:v>
                </c:pt>
              </c:strCache>
            </c:strRef>
          </c:cat>
          <c:val>
            <c:numRef>
              <c:f>Arkusz1!$B$3:$B$15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4</c:v>
                </c:pt>
                <c:pt idx="6">
                  <c:v>3</c:v>
                </c:pt>
                <c:pt idx="7">
                  <c:v>2</c:v>
                </c:pt>
                <c:pt idx="8">
                  <c:v>5</c:v>
                </c:pt>
                <c:pt idx="9">
                  <c:v>2</c:v>
                </c:pt>
                <c:pt idx="10">
                  <c:v>2</c:v>
                </c:pt>
                <c:pt idx="11">
                  <c:v>3</c:v>
                </c:pt>
                <c:pt idx="1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F609-4A44-B171-304AAB4AFC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1778030303030297E-2"/>
          <c:y val="0.83856262626262612"/>
          <c:w val="0.85568636363636363"/>
          <c:h val="0.142194949494949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Arkusz1!$D$1:$D$2</c:f>
              <c:strCache>
                <c:ptCount val="2"/>
                <c:pt idx="0">
                  <c:v>Niedowaga</c:v>
                </c:pt>
                <c:pt idx="1">
                  <c:v>2018/2019</c:v>
                </c:pt>
              </c:strCache>
            </c:strRef>
          </c:tx>
          <c:spPr>
            <a:solidFill>
              <a:srgbClr val="FF0000"/>
            </a:solidFill>
          </c:spPr>
          <c:dPt>
            <c:idx val="0"/>
            <c:bubble3D val="0"/>
            <c:spPr>
              <a:solidFill>
                <a:srgbClr val="CC66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CB7-4CD6-B6E1-220B350C7BE4}"/>
              </c:ext>
            </c:extLst>
          </c:dPt>
          <c:dPt>
            <c:idx val="1"/>
            <c:bubble3D val="0"/>
            <c:spPr>
              <a:solidFill>
                <a:srgbClr val="FF99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CB7-4CD6-B6E1-220B350C7BE4}"/>
              </c:ext>
            </c:extLst>
          </c:dPt>
          <c:dPt>
            <c:idx val="2"/>
            <c:bubble3D val="0"/>
            <c:spPr>
              <a:solidFill>
                <a:srgbClr val="FFFF6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CB7-4CD6-B6E1-220B350C7BE4}"/>
              </c:ext>
            </c:extLst>
          </c:dPt>
          <c:dPt>
            <c:idx val="3"/>
            <c:bubble3D val="0"/>
            <c:spPr>
              <a:solidFill>
                <a:srgbClr val="D6009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CB7-4CD6-B6E1-220B350C7BE4}"/>
              </c:ext>
            </c:extLst>
          </c:dPt>
          <c:dPt>
            <c:idx val="4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CB7-4CD6-B6E1-220B350C7BE4}"/>
              </c:ext>
            </c:extLst>
          </c:dPt>
          <c:dPt>
            <c:idx val="5"/>
            <c:bubble3D val="0"/>
            <c:spPr>
              <a:solidFill>
                <a:srgbClr val="99FFC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CB7-4CD6-B6E1-220B350C7BE4}"/>
              </c:ext>
            </c:extLst>
          </c:dPt>
          <c:dPt>
            <c:idx val="6"/>
            <c:bubble3D val="0"/>
            <c:spPr>
              <a:solidFill>
                <a:srgbClr val="FFCC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CB7-4CD6-B6E1-220B350C7BE4}"/>
              </c:ext>
            </c:extLst>
          </c:dPt>
          <c:dPt>
            <c:idx val="7"/>
            <c:bubble3D val="0"/>
            <c:spPr>
              <a:solidFill>
                <a:srgbClr val="CCFF9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5CB7-4CD6-B6E1-220B350C7BE4}"/>
              </c:ext>
            </c:extLst>
          </c:dPt>
          <c:dPt>
            <c:idx val="8"/>
            <c:bubble3D val="0"/>
            <c:spPr>
              <a:solidFill>
                <a:srgbClr val="3967B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5CB7-4CD6-B6E1-220B350C7BE4}"/>
              </c:ext>
            </c:extLst>
          </c:dPt>
          <c:dPt>
            <c:idx val="9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5CB7-4CD6-B6E1-220B350C7BE4}"/>
              </c:ext>
            </c:extLst>
          </c:dPt>
          <c:dPt>
            <c:idx val="1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5CB7-4CD6-B6E1-220B350C7BE4}"/>
              </c:ext>
            </c:extLst>
          </c:dPt>
          <c:dPt>
            <c:idx val="11"/>
            <c:bubble3D val="0"/>
            <c:spPr>
              <a:solidFill>
                <a:srgbClr val="CCCC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5CB7-4CD6-B6E1-220B350C7BE4}"/>
              </c:ext>
            </c:extLst>
          </c:dPt>
          <c:dPt>
            <c:idx val="12"/>
            <c:bubble3D val="0"/>
            <c:spPr>
              <a:solidFill>
                <a:srgbClr val="CCFF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5CB7-4CD6-B6E1-220B350C7BE4}"/>
              </c:ext>
            </c:extLst>
          </c:dPt>
          <c:dLbls>
            <c:dLbl>
              <c:idx val="2"/>
              <c:layout>
                <c:manualLayout>
                  <c:x val="-6.7234343434343438E-2"/>
                  <c:y val="5.50277777777777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CB7-4CD6-B6E1-220B350C7BE4}"/>
                </c:ext>
              </c:extLst>
            </c:dLbl>
            <c:dLbl>
              <c:idx val="3"/>
              <c:layout>
                <c:manualLayout>
                  <c:x val="-7.0441414141414138E-2"/>
                  <c:y val="-1.82398989898995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CB7-4CD6-B6E1-220B350C7BE4}"/>
                </c:ext>
              </c:extLst>
            </c:dLbl>
            <c:dLbl>
              <c:idx val="5"/>
              <c:layout>
                <c:manualLayout>
                  <c:x val="-5.4887373737373735E-2"/>
                  <c:y val="-4.82621212121212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5CB7-4CD6-B6E1-220B350C7B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Arkusz1!$C$3:$C$15</c:f>
              <c:strCache>
                <c:ptCount val="13"/>
                <c:pt idx="0">
                  <c:v>I A</c:v>
                </c:pt>
                <c:pt idx="1">
                  <c:v>I B</c:v>
                </c:pt>
                <c:pt idx="2">
                  <c:v>II A</c:v>
                </c:pt>
                <c:pt idx="3">
                  <c:v>II B</c:v>
                </c:pt>
                <c:pt idx="4">
                  <c:v>III</c:v>
                </c:pt>
                <c:pt idx="5">
                  <c:v>IV A</c:v>
                </c:pt>
                <c:pt idx="6">
                  <c:v>IV B</c:v>
                </c:pt>
                <c:pt idx="7">
                  <c:v>IV C</c:v>
                </c:pt>
                <c:pt idx="8">
                  <c:v>V A</c:v>
                </c:pt>
                <c:pt idx="9">
                  <c:v>V B</c:v>
                </c:pt>
                <c:pt idx="10">
                  <c:v>V C</c:v>
                </c:pt>
                <c:pt idx="11">
                  <c:v>VI A</c:v>
                </c:pt>
                <c:pt idx="12">
                  <c:v>VI B</c:v>
                </c:pt>
              </c:strCache>
            </c:strRef>
          </c:cat>
          <c:val>
            <c:numRef>
              <c:f>Arkusz1!$D$3:$D$15</c:f>
              <c:numCache>
                <c:formatCode>General</c:formatCode>
                <c:ptCount val="13"/>
                <c:pt idx="0">
                  <c:v>4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2</c:v>
                </c:pt>
                <c:pt idx="9">
                  <c:v>6</c:v>
                </c:pt>
                <c:pt idx="10">
                  <c:v>4</c:v>
                </c:pt>
                <c:pt idx="11">
                  <c:v>2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5CB7-4CD6-B6E1-220B350C7B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7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l-PL" sz="1700" baseline="0">
                <a:solidFill>
                  <a:schemeClr val="tx1"/>
                </a:solidFill>
              </a:rPr>
              <a:t>Otyłość 2019/2020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spPr>
            <a:solidFill>
              <a:srgbClr val="FF0000"/>
            </a:solidFill>
          </c:spPr>
          <c:dPt>
            <c:idx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845-4428-A0FA-D064DF14C6E5}"/>
              </c:ext>
            </c:extLst>
          </c:dPt>
          <c:dPt>
            <c:idx val="1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845-4428-A0FA-D064DF14C6E5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845-4428-A0FA-D064DF14C6E5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845-4428-A0FA-D064DF14C6E5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845-4428-A0FA-D064DF14C6E5}"/>
              </c:ext>
            </c:extLst>
          </c:dPt>
          <c:dPt>
            <c:idx val="5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845-4428-A0FA-D064DF14C6E5}"/>
              </c:ext>
            </c:extLst>
          </c:dPt>
          <c:dPt>
            <c:idx val="6"/>
            <c:bubble3D val="0"/>
            <c:spPr>
              <a:solidFill>
                <a:srgbClr val="CCEC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845-4428-A0FA-D064DF14C6E5}"/>
              </c:ext>
            </c:extLst>
          </c:dPt>
          <c:dPt>
            <c:idx val="7"/>
            <c:bubble3D val="0"/>
            <c:spPr>
              <a:solidFill>
                <a:srgbClr val="CCFF3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845-4428-A0FA-D064DF14C6E5}"/>
              </c:ext>
            </c:extLst>
          </c:dPt>
          <c:dPt>
            <c:idx val="8"/>
            <c:bubble3D val="0"/>
            <c:spPr>
              <a:solidFill>
                <a:srgbClr val="FF99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F845-4428-A0FA-D064DF14C6E5}"/>
              </c:ext>
            </c:extLst>
          </c:dPt>
          <c:dPt>
            <c:idx val="9"/>
            <c:bubble3D val="0"/>
            <c:spPr>
              <a:solidFill>
                <a:srgbClr val="CC99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F845-4428-A0FA-D064DF14C6E5}"/>
              </c:ext>
            </c:extLst>
          </c:dPt>
          <c:dPt>
            <c:idx val="10"/>
            <c:bubble3D val="0"/>
            <c:spPr>
              <a:solidFill>
                <a:srgbClr val="FF7C8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F845-4428-A0FA-D064DF14C6E5}"/>
              </c:ext>
            </c:extLst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845-4428-A0FA-D064DF14C6E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845-4428-A0FA-D064DF14C6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Arkusz1!$A$5:$A$15</c:f>
              <c:strCache>
                <c:ptCount val="11"/>
                <c:pt idx="0">
                  <c:v>II A</c:v>
                </c:pt>
                <c:pt idx="1">
                  <c:v>II B</c:v>
                </c:pt>
                <c:pt idx="2">
                  <c:v>III A</c:v>
                </c:pt>
                <c:pt idx="3">
                  <c:v>III B</c:v>
                </c:pt>
                <c:pt idx="4">
                  <c:v>IV</c:v>
                </c:pt>
                <c:pt idx="5">
                  <c:v>V A</c:v>
                </c:pt>
                <c:pt idx="6">
                  <c:v>V B</c:v>
                </c:pt>
                <c:pt idx="7">
                  <c:v>V C</c:v>
                </c:pt>
                <c:pt idx="8">
                  <c:v>VI A</c:v>
                </c:pt>
                <c:pt idx="9">
                  <c:v>VI B</c:v>
                </c:pt>
                <c:pt idx="10">
                  <c:v>VI C</c:v>
                </c:pt>
              </c:strCache>
            </c:strRef>
          </c:cat>
          <c:val>
            <c:numRef>
              <c:f>Arkusz1!$B$5:$B$15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3</c:v>
                </c:pt>
                <c:pt idx="6">
                  <c:v>1</c:v>
                </c:pt>
                <c:pt idx="7">
                  <c:v>2</c:v>
                </c:pt>
                <c:pt idx="8">
                  <c:v>4</c:v>
                </c:pt>
                <c:pt idx="9">
                  <c:v>2</c:v>
                </c:pt>
                <c:pt idx="1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F845-4428-A0FA-D064DF14C6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7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l-PL" sz="1700" baseline="0">
                <a:solidFill>
                  <a:schemeClr val="tx1"/>
                </a:solidFill>
              </a:rPr>
              <a:t>Niedowaga 2019/2020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spPr>
            <a:solidFill>
              <a:srgbClr val="FF0000"/>
            </a:solidFill>
          </c:spPr>
          <c:dPt>
            <c:idx val="0"/>
            <c:bubble3D val="0"/>
            <c:spPr>
              <a:solidFill>
                <a:srgbClr val="00CC9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50B-469D-AC2E-668F5DDEE44F}"/>
              </c:ext>
            </c:extLst>
          </c:dPt>
          <c:dPt>
            <c:idx val="1"/>
            <c:bubble3D val="0"/>
            <c:spPr>
              <a:solidFill>
                <a:srgbClr val="99FF6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50B-469D-AC2E-668F5DDEE44F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50B-469D-AC2E-668F5DDEE44F}"/>
              </c:ext>
            </c:extLst>
          </c:dPt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50B-469D-AC2E-668F5DDEE44F}"/>
              </c:ext>
            </c:extLst>
          </c:dPt>
          <c:dPt>
            <c:idx val="4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50B-469D-AC2E-668F5DDEE44F}"/>
              </c:ext>
            </c:extLst>
          </c:dPt>
          <c:dPt>
            <c:idx val="5"/>
            <c:bubble3D val="0"/>
            <c:spPr>
              <a:solidFill>
                <a:srgbClr val="FFCC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50B-469D-AC2E-668F5DDEE44F}"/>
              </c:ext>
            </c:extLst>
          </c:dPt>
          <c:dPt>
            <c:idx val="6"/>
            <c:bubble3D val="0"/>
            <c:spPr>
              <a:solidFill>
                <a:srgbClr val="CCCC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50B-469D-AC2E-668F5DDEE44F}"/>
              </c:ext>
            </c:extLst>
          </c:dPt>
          <c:dPt>
            <c:idx val="7"/>
            <c:bubble3D val="0"/>
            <c:spPr>
              <a:solidFill>
                <a:srgbClr val="FF7C8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450B-469D-AC2E-668F5DDEE44F}"/>
              </c:ext>
            </c:extLst>
          </c:dPt>
          <c:dPt>
            <c:idx val="8"/>
            <c:bubble3D val="0"/>
            <c:spPr>
              <a:solidFill>
                <a:srgbClr val="CC66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450B-469D-AC2E-668F5DDEE44F}"/>
              </c:ext>
            </c:extLst>
          </c:dPt>
          <c:dPt>
            <c:idx val="9"/>
            <c:bubble3D val="0"/>
            <c:spPr>
              <a:solidFill>
                <a:srgbClr val="FFCC9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450B-469D-AC2E-668F5DDEE44F}"/>
              </c:ext>
            </c:extLst>
          </c:dPt>
          <c:dPt>
            <c:idx val="10"/>
            <c:bubble3D val="0"/>
            <c:spPr>
              <a:solidFill>
                <a:srgbClr val="FF99C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450B-469D-AC2E-668F5DDEE44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Arkusz1!$C$5:$C$15</c:f>
              <c:strCache>
                <c:ptCount val="11"/>
                <c:pt idx="0">
                  <c:v>II A</c:v>
                </c:pt>
                <c:pt idx="1">
                  <c:v>II B</c:v>
                </c:pt>
                <c:pt idx="2">
                  <c:v>III A</c:v>
                </c:pt>
                <c:pt idx="3">
                  <c:v>III B</c:v>
                </c:pt>
                <c:pt idx="4">
                  <c:v>IV</c:v>
                </c:pt>
                <c:pt idx="5">
                  <c:v>V A</c:v>
                </c:pt>
                <c:pt idx="6">
                  <c:v>V B</c:v>
                </c:pt>
                <c:pt idx="7">
                  <c:v>V C</c:v>
                </c:pt>
                <c:pt idx="8">
                  <c:v>VI A</c:v>
                </c:pt>
                <c:pt idx="9">
                  <c:v>VI B</c:v>
                </c:pt>
                <c:pt idx="10">
                  <c:v>VI C</c:v>
                </c:pt>
              </c:strCache>
            </c:strRef>
          </c:cat>
          <c:val>
            <c:numRef>
              <c:f>Arkusz1!$D$5:$D$15</c:f>
              <c:numCache>
                <c:formatCode>General</c:formatCode>
                <c:ptCount val="11"/>
                <c:pt idx="0">
                  <c:v>4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4</c:v>
                </c:pt>
                <c:pt idx="8">
                  <c:v>4</c:v>
                </c:pt>
                <c:pt idx="9">
                  <c:v>6</c:v>
                </c:pt>
                <c:pt idx="1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450B-469D-AC2E-668F5DDEE4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500" b="0" i="0" u="none" strike="noStrike" kern="1200" spc="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Niedowaga</a:t>
            </a:r>
            <a:r>
              <a:rPr lang="pl-PL" sz="1500" baseline="0" dirty="0"/>
              <a:t> </a:t>
            </a:r>
            <a:r>
              <a:rPr lang="pl-PL" sz="1500" b="0" i="0" u="none" strike="noStrike" kern="1200" spc="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2017/1018</a:t>
            </a:r>
            <a:r>
              <a:rPr lang="pl-PL" sz="1500" baseline="0" dirty="0"/>
              <a:t>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Arkusz1!$B$1:$B$2</c:f>
              <c:strCache>
                <c:ptCount val="2"/>
                <c:pt idx="0">
                  <c:v>Otyłość</c:v>
                </c:pt>
                <c:pt idx="1">
                  <c:v>2017/1018</c:v>
                </c:pt>
              </c:strCache>
            </c:strRef>
          </c:tx>
          <c:spPr>
            <a:solidFill>
              <a:srgbClr val="FF0000"/>
            </a:solidFill>
          </c:spPr>
          <c:dPt>
            <c:idx val="0"/>
            <c:bubble3D val="0"/>
            <c:spPr>
              <a:solidFill>
                <a:srgbClr val="CC99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B88-4C49-8D7B-979D31D560F7}"/>
              </c:ext>
            </c:extLst>
          </c:dPt>
          <c:dPt>
            <c:idx val="1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B88-4C49-8D7B-979D31D560F7}"/>
              </c:ext>
            </c:extLst>
          </c:dPt>
          <c:dPt>
            <c:idx val="2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B88-4C49-8D7B-979D31D560F7}"/>
              </c:ext>
            </c:extLst>
          </c:dPt>
          <c:dPt>
            <c:idx val="3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B88-4C49-8D7B-979D31D560F7}"/>
              </c:ext>
            </c:extLst>
          </c:dPt>
          <c:dPt>
            <c:idx val="4"/>
            <c:bubble3D val="0"/>
            <c:spPr>
              <a:solidFill>
                <a:srgbClr val="FF99C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B88-4C49-8D7B-979D31D560F7}"/>
              </c:ext>
            </c:extLst>
          </c:dPt>
          <c:dPt>
            <c:idx val="5"/>
            <c:bubble3D val="0"/>
            <c:spPr>
              <a:solidFill>
                <a:srgbClr val="FF7C8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B88-4C49-8D7B-979D31D560F7}"/>
              </c:ext>
            </c:extLst>
          </c:dPt>
          <c:dPt>
            <c:idx val="6"/>
            <c:bubble3D val="0"/>
            <c:spPr>
              <a:solidFill>
                <a:srgbClr val="FFFF6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BB88-4C49-8D7B-979D31D560F7}"/>
              </c:ext>
            </c:extLst>
          </c:dPt>
          <c:dPt>
            <c:idx val="7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BB88-4C49-8D7B-979D31D560F7}"/>
              </c:ext>
            </c:extLst>
          </c:dPt>
          <c:dPt>
            <c:idx val="8"/>
            <c:bubble3D val="0"/>
            <c:spPr>
              <a:solidFill>
                <a:srgbClr val="CCFFC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BB88-4C49-8D7B-979D31D560F7}"/>
              </c:ext>
            </c:extLst>
          </c:dPt>
          <c:dPt>
            <c:idx val="9"/>
            <c:bubble3D val="0"/>
            <c:spPr>
              <a:solidFill>
                <a:srgbClr val="CCCC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BB88-4C49-8D7B-979D31D560F7}"/>
              </c:ext>
            </c:extLst>
          </c:dPt>
          <c:dPt>
            <c:idx val="10"/>
            <c:bubble3D val="0"/>
            <c:spPr>
              <a:solidFill>
                <a:srgbClr val="FFCC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BB88-4C49-8D7B-979D31D560F7}"/>
              </c:ext>
            </c:extLst>
          </c:dPt>
          <c:dPt>
            <c:idx val="11"/>
            <c:bubble3D val="0"/>
            <c:spPr>
              <a:solidFill>
                <a:srgbClr val="FF5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BB88-4C49-8D7B-979D31D560F7}"/>
              </c:ext>
            </c:extLst>
          </c:dPt>
          <c:dPt>
            <c:idx val="12"/>
            <c:bubble3D val="0"/>
            <c:spPr>
              <a:solidFill>
                <a:srgbClr val="99CC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BB88-4C49-8D7B-979D31D560F7}"/>
              </c:ext>
            </c:extLst>
          </c:dPt>
          <c:dLbls>
            <c:dLbl>
              <c:idx val="7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BB88-4C49-8D7B-979D31D560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Arkusz1!$A$3:$A$15</c:f>
              <c:strCache>
                <c:ptCount val="13"/>
                <c:pt idx="0">
                  <c:v>I A</c:v>
                </c:pt>
                <c:pt idx="1">
                  <c:v>I B</c:v>
                </c:pt>
                <c:pt idx="2">
                  <c:v>II</c:v>
                </c:pt>
                <c:pt idx="3">
                  <c:v>III A</c:v>
                </c:pt>
                <c:pt idx="4">
                  <c:v>III B</c:v>
                </c:pt>
                <c:pt idx="5">
                  <c:v>III C</c:v>
                </c:pt>
                <c:pt idx="6">
                  <c:v>IV A</c:v>
                </c:pt>
                <c:pt idx="7">
                  <c:v>IV B</c:v>
                </c:pt>
                <c:pt idx="8">
                  <c:v>IV C</c:v>
                </c:pt>
                <c:pt idx="9">
                  <c:v>V A</c:v>
                </c:pt>
                <c:pt idx="10">
                  <c:v>V B</c:v>
                </c:pt>
                <c:pt idx="11">
                  <c:v>VI A</c:v>
                </c:pt>
                <c:pt idx="12">
                  <c:v>VI B</c:v>
                </c:pt>
              </c:strCache>
            </c:strRef>
          </c:cat>
          <c:val>
            <c:numRef>
              <c:f>Arkusz1!$B$3:$B$15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4</c:v>
                </c:pt>
                <c:pt idx="7">
                  <c:v>0</c:v>
                </c:pt>
                <c:pt idx="8">
                  <c:v>2</c:v>
                </c:pt>
                <c:pt idx="9">
                  <c:v>4</c:v>
                </c:pt>
                <c:pt idx="10">
                  <c:v>3</c:v>
                </c:pt>
                <c:pt idx="11">
                  <c:v>1</c:v>
                </c:pt>
                <c:pt idx="1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BB88-4C49-8D7B-979D31D560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7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l-PL" sz="1700" baseline="0" dirty="0" smtClean="0">
                <a:solidFill>
                  <a:schemeClr val="tx1"/>
                </a:solidFill>
              </a:rPr>
              <a:t>Niedowaga </a:t>
            </a:r>
            <a:r>
              <a:rPr lang="en-US" sz="1700" baseline="0" dirty="0" smtClean="0">
                <a:solidFill>
                  <a:schemeClr val="tx1"/>
                </a:solidFill>
              </a:rPr>
              <a:t>2017/1018</a:t>
            </a:r>
            <a:endParaRPr lang="en-US" sz="1700" baseline="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Arkusz1!$D$2</c:f>
              <c:strCache>
                <c:ptCount val="1"/>
                <c:pt idx="0">
                  <c:v>2017/1018</c:v>
                </c:pt>
              </c:strCache>
            </c:strRef>
          </c:tx>
          <c:spPr>
            <a:solidFill>
              <a:srgbClr val="FF0000"/>
            </a:solidFill>
          </c:spPr>
          <c:dPt>
            <c:idx val="0"/>
            <c:bubble3D val="0"/>
            <c:spPr>
              <a:solidFill>
                <a:srgbClr val="808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1F2-4503-A4F0-800C11BD8E0F}"/>
              </c:ext>
            </c:extLst>
          </c:dPt>
          <c:dPt>
            <c:idx val="1"/>
            <c:bubble3D val="0"/>
            <c:spPr>
              <a:solidFill>
                <a:srgbClr val="304A1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1F2-4503-A4F0-800C11BD8E0F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1F2-4503-A4F0-800C11BD8E0F}"/>
              </c:ext>
            </c:extLst>
          </c:dPt>
          <c:dPt>
            <c:idx val="3"/>
            <c:bubble3D val="0"/>
            <c:spPr>
              <a:solidFill>
                <a:srgbClr val="66FF6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1F2-4503-A4F0-800C11BD8E0F}"/>
              </c:ext>
            </c:extLst>
          </c:dPt>
          <c:dPt>
            <c:idx val="4"/>
            <c:bubble3D val="0"/>
            <c:spPr>
              <a:solidFill>
                <a:srgbClr val="99CC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1F2-4503-A4F0-800C11BD8E0F}"/>
              </c:ext>
            </c:extLst>
          </c:dPt>
          <c:dPt>
            <c:idx val="5"/>
            <c:bubble3D val="0"/>
            <c:spPr>
              <a:solidFill>
                <a:srgbClr val="CCFF9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1F2-4503-A4F0-800C11BD8E0F}"/>
              </c:ext>
            </c:extLst>
          </c:dPt>
          <c:dPt>
            <c:idx val="6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1F2-4503-A4F0-800C11BD8E0F}"/>
              </c:ext>
            </c:extLst>
          </c:dPt>
          <c:dPt>
            <c:idx val="7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1F2-4503-A4F0-800C11BD8E0F}"/>
              </c:ext>
            </c:extLst>
          </c:dPt>
          <c:dPt>
            <c:idx val="8"/>
            <c:bubble3D val="0"/>
            <c:spPr>
              <a:solidFill>
                <a:srgbClr val="00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E1F2-4503-A4F0-800C11BD8E0F}"/>
              </c:ext>
            </c:extLst>
          </c:dPt>
          <c:dPt>
            <c:idx val="9"/>
            <c:bubble3D val="0"/>
            <c:spPr>
              <a:solidFill>
                <a:srgbClr val="0033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E1F2-4503-A4F0-800C11BD8E0F}"/>
              </c:ext>
            </c:extLst>
          </c:dPt>
          <c:dPt>
            <c:idx val="10"/>
            <c:bubble3D val="0"/>
            <c:spPr>
              <a:solidFill>
                <a:srgbClr val="00FF9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E1F2-4503-A4F0-800C11BD8E0F}"/>
              </c:ext>
            </c:extLst>
          </c:dPt>
          <c:dPt>
            <c:idx val="11"/>
            <c:bubble3D val="0"/>
            <c:spPr>
              <a:solidFill>
                <a:srgbClr val="008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E1F2-4503-A4F0-800C11BD8E0F}"/>
              </c:ext>
            </c:extLst>
          </c:dPt>
          <c:dPt>
            <c:idx val="12"/>
            <c:bubble3D val="0"/>
            <c:spPr>
              <a:solidFill>
                <a:srgbClr val="33CC3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E1F2-4503-A4F0-800C11BD8E0F}"/>
              </c:ext>
            </c:extLst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1F2-4503-A4F0-800C11BD8E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Arkusz1!$C$3:$C$15</c:f>
              <c:strCache>
                <c:ptCount val="13"/>
                <c:pt idx="0">
                  <c:v>I A</c:v>
                </c:pt>
                <c:pt idx="1">
                  <c:v>I B</c:v>
                </c:pt>
                <c:pt idx="2">
                  <c:v>II</c:v>
                </c:pt>
                <c:pt idx="3">
                  <c:v>III A</c:v>
                </c:pt>
                <c:pt idx="4">
                  <c:v>III B</c:v>
                </c:pt>
                <c:pt idx="5">
                  <c:v>III C</c:v>
                </c:pt>
                <c:pt idx="6">
                  <c:v>IV A</c:v>
                </c:pt>
                <c:pt idx="7">
                  <c:v>IV B</c:v>
                </c:pt>
                <c:pt idx="8">
                  <c:v>IV C</c:v>
                </c:pt>
                <c:pt idx="9">
                  <c:v>V A</c:v>
                </c:pt>
                <c:pt idx="10">
                  <c:v>V B</c:v>
                </c:pt>
                <c:pt idx="11">
                  <c:v>VI A</c:v>
                </c:pt>
                <c:pt idx="12">
                  <c:v>VI B</c:v>
                </c:pt>
              </c:strCache>
            </c:strRef>
          </c:cat>
          <c:val>
            <c:numRef>
              <c:f>Arkusz1!$D$3:$D$15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3</c:v>
                </c:pt>
                <c:pt idx="6">
                  <c:v>2</c:v>
                </c:pt>
                <c:pt idx="7">
                  <c:v>6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2</c:v>
                </c:pt>
                <c:pt idx="1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E1F2-4503-A4F0-800C11BD8E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500" baseline="0" dirty="0" err="1">
                <a:solidFill>
                  <a:schemeClr val="tx1"/>
                </a:solidFill>
              </a:rPr>
              <a:t>Otyłość</a:t>
            </a:r>
            <a:r>
              <a:rPr lang="en-US" sz="1500" baseline="0" dirty="0"/>
              <a:t> </a:t>
            </a:r>
            <a:r>
              <a:rPr lang="en-US" sz="1500" baseline="0" dirty="0">
                <a:solidFill>
                  <a:schemeClr val="tx1"/>
                </a:solidFill>
              </a:rPr>
              <a:t>2018/2019</a:t>
            </a:r>
          </a:p>
        </c:rich>
      </c:tx>
      <c:layout>
        <c:manualLayout>
          <c:xMode val="edge"/>
          <c:yMode val="edge"/>
          <c:x val="0.29914583333333333"/>
          <c:y val="3.52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500" baseline="0" dirty="0" err="1">
                <a:solidFill>
                  <a:schemeClr val="tx1"/>
                </a:solidFill>
              </a:rPr>
              <a:t>Niedowaga</a:t>
            </a:r>
            <a:r>
              <a:rPr lang="en-US" sz="1500" baseline="0" dirty="0">
                <a:solidFill>
                  <a:schemeClr val="tx1"/>
                </a:solidFill>
              </a:rPr>
              <a:t> 2018/2019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0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B18A-4AA4-4F47-99B4-AFCF31FA3F1A}" type="datetimeFigureOut">
              <a:rPr lang="pl-PL" smtClean="0"/>
              <a:t>05.12.2019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CA42-C25B-4DA4-9E8E-17973F22B1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8096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B18A-4AA4-4F47-99B4-AFCF31FA3F1A}" type="datetimeFigureOut">
              <a:rPr lang="pl-PL" smtClean="0"/>
              <a:t>05.12.2019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CA42-C25B-4DA4-9E8E-17973F22B1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9166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B18A-4AA4-4F47-99B4-AFCF31FA3F1A}" type="datetimeFigureOut">
              <a:rPr lang="pl-PL" smtClean="0"/>
              <a:t>05.12.2019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CA42-C25B-4DA4-9E8E-17973F22B1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9859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B18A-4AA4-4F47-99B4-AFCF31FA3F1A}" type="datetimeFigureOut">
              <a:rPr lang="pl-PL" smtClean="0"/>
              <a:t>05.12.2019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CA42-C25B-4DA4-9E8E-17973F22B1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233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B18A-4AA4-4F47-99B4-AFCF31FA3F1A}" type="datetimeFigureOut">
              <a:rPr lang="pl-PL" smtClean="0"/>
              <a:t>05.12.2019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CA42-C25B-4DA4-9E8E-17973F22B1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7137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B18A-4AA4-4F47-99B4-AFCF31FA3F1A}" type="datetimeFigureOut">
              <a:rPr lang="pl-PL" smtClean="0"/>
              <a:t>05.12.2019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CA42-C25B-4DA4-9E8E-17973F22B1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2822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B18A-4AA4-4F47-99B4-AFCF31FA3F1A}" type="datetimeFigureOut">
              <a:rPr lang="pl-PL" smtClean="0"/>
              <a:t>05.12.2019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CA42-C25B-4DA4-9E8E-17973F22B1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3754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B18A-4AA4-4F47-99B4-AFCF31FA3F1A}" type="datetimeFigureOut">
              <a:rPr lang="pl-PL" smtClean="0"/>
              <a:t>05.12.2019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CA42-C25B-4DA4-9E8E-17973F22B1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992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B18A-4AA4-4F47-99B4-AFCF31FA3F1A}" type="datetimeFigureOut">
              <a:rPr lang="pl-PL" smtClean="0"/>
              <a:t>05.12.2019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CA42-C25B-4DA4-9E8E-17973F22B1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2366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B18A-4AA4-4F47-99B4-AFCF31FA3F1A}" type="datetimeFigureOut">
              <a:rPr lang="pl-PL" smtClean="0"/>
              <a:t>05.12.2019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CA42-C25B-4DA4-9E8E-17973F22B1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322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B18A-4AA4-4F47-99B4-AFCF31FA3F1A}" type="datetimeFigureOut">
              <a:rPr lang="pl-PL" smtClean="0"/>
              <a:t>05.12.2019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CA42-C25B-4DA4-9E8E-17973F22B1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7112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CB18A-4AA4-4F47-99B4-AFCF31FA3F1A}" type="datetimeFigureOut">
              <a:rPr lang="pl-PL" smtClean="0"/>
              <a:t>05.12.2019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BCA42-C25B-4DA4-9E8E-17973F22B1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901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3.xml"/><Relationship Id="rId3" Type="http://schemas.openxmlformats.org/officeDocument/2006/relationships/chart" Target="../charts/chart8.xml"/><Relationship Id="rId7" Type="http://schemas.openxmlformats.org/officeDocument/2006/relationships/chart" Target="../charts/chart12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8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FBFE5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latin typeface="Comic Sans MS" panose="030F0702030302020204" pitchFamily="66" charset="0"/>
              </a:rPr>
              <a:t>Trzymaj formę</a:t>
            </a:r>
            <a:endParaRPr lang="pl-PL" dirty="0">
              <a:latin typeface="Comic Sans MS" panose="030F0702030302020204" pitchFamily="66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3200" dirty="0" smtClean="0">
                <a:latin typeface="Comic Sans MS" panose="030F0702030302020204" pitchFamily="66" charset="0"/>
              </a:rPr>
              <a:t>Czas na zmiany</a:t>
            </a:r>
            <a:endParaRPr lang="pl-PL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465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6B3FB"/>
            </a:gs>
            <a:gs pos="74000">
              <a:srgbClr val="92D050"/>
            </a:gs>
            <a:gs pos="83000">
              <a:srgbClr val="92D050"/>
            </a:gs>
            <a:gs pos="100000">
              <a:srgbClr val="92D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443502"/>
            <a:ext cx="10515600" cy="1325563"/>
          </a:xfrm>
        </p:spPr>
        <p:txBody>
          <a:bodyPr>
            <a:normAutofit/>
          </a:bodyPr>
          <a:lstStyle/>
          <a:p>
            <a:r>
              <a:rPr lang="pl-PL" sz="4800" dirty="0" smtClean="0">
                <a:latin typeface="Cosmic" pitchFamily="2" charset="0"/>
              </a:rPr>
              <a:t>Rok 2017/2018</a:t>
            </a:r>
            <a:endParaRPr lang="pl-PL" sz="4800" dirty="0">
              <a:latin typeface="Cosmic" pitchFamily="2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680036"/>
              </p:ext>
            </p:extLst>
          </p:nvPr>
        </p:nvGraphicFramePr>
        <p:xfrm>
          <a:off x="838200" y="1769065"/>
          <a:ext cx="6768000" cy="471487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92000">
                  <a:extLst>
                    <a:ext uri="{9D8B030D-6E8A-4147-A177-3AD203B41FA5}">
                      <a16:colId xmlns:a16="http://schemas.microsoft.com/office/drawing/2014/main" val="1578274645"/>
                    </a:ext>
                  </a:extLst>
                </a:gridCol>
                <a:gridCol w="1692000">
                  <a:extLst>
                    <a:ext uri="{9D8B030D-6E8A-4147-A177-3AD203B41FA5}">
                      <a16:colId xmlns:a16="http://schemas.microsoft.com/office/drawing/2014/main" val="1905149563"/>
                    </a:ext>
                  </a:extLst>
                </a:gridCol>
                <a:gridCol w="1692000">
                  <a:extLst>
                    <a:ext uri="{9D8B030D-6E8A-4147-A177-3AD203B41FA5}">
                      <a16:colId xmlns:a16="http://schemas.microsoft.com/office/drawing/2014/main" val="1307017448"/>
                    </a:ext>
                  </a:extLst>
                </a:gridCol>
                <a:gridCol w="1692000">
                  <a:extLst>
                    <a:ext uri="{9D8B030D-6E8A-4147-A177-3AD203B41FA5}">
                      <a16:colId xmlns:a16="http://schemas.microsoft.com/office/drawing/2014/main" val="1064327339"/>
                    </a:ext>
                  </a:extLst>
                </a:gridCol>
              </a:tblGrid>
              <a:tr h="3120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Otyłość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2000" b="1" i="0" u="none" strike="noStrike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Niedowaga</a:t>
                      </a:r>
                      <a:endParaRPr lang="pl-PL" sz="2000" b="1" i="0" u="none" strike="noStrike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2000" b="1" i="0" u="none" strike="noStrike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6735730"/>
                  </a:ext>
                </a:extLst>
              </a:tr>
              <a:tr h="3120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Kl.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2017/1018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Kl.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2017/1018</a:t>
                      </a:r>
                      <a:endParaRPr lang="pl-PL" sz="2000" b="1" i="0" u="none" strike="noStrike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98637161"/>
                  </a:ext>
                </a:extLst>
              </a:tr>
              <a:tr h="3120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I A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1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I A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1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86662292"/>
                  </a:ext>
                </a:extLst>
              </a:tr>
              <a:tr h="3120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I B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1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I B</a:t>
                      </a:r>
                      <a:endParaRPr lang="pl-PL" sz="2000" b="1" i="0" u="none" strike="noStrike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1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8731207"/>
                  </a:ext>
                </a:extLst>
              </a:tr>
              <a:tr h="3120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II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2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II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-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77715724"/>
                  </a:ext>
                </a:extLst>
              </a:tr>
              <a:tr h="3120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III A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3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III A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1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27903688"/>
                  </a:ext>
                </a:extLst>
              </a:tr>
              <a:tr h="3120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III B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2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III B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1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24738490"/>
                  </a:ext>
                </a:extLst>
              </a:tr>
              <a:tr h="3120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III C</a:t>
                      </a:r>
                      <a:endParaRPr lang="pl-PL" sz="2000" b="1" i="0" u="none" strike="noStrike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2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III C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3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00340401"/>
                  </a:ext>
                </a:extLst>
              </a:tr>
              <a:tr h="3120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IV A</a:t>
                      </a:r>
                      <a:endParaRPr lang="pl-PL" sz="2000" b="1" i="0" u="none" strike="noStrike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4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IV A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2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0607430"/>
                  </a:ext>
                </a:extLst>
              </a:tr>
              <a:tr h="3120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IV B</a:t>
                      </a:r>
                      <a:endParaRPr lang="pl-PL" sz="2000" b="1" i="0" u="none" strike="noStrike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-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IV B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6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56739368"/>
                  </a:ext>
                </a:extLst>
              </a:tr>
              <a:tr h="3120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IV C</a:t>
                      </a:r>
                      <a:endParaRPr lang="pl-PL" sz="2000" b="1" i="0" u="none" strike="noStrike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2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IV C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2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6131834"/>
                  </a:ext>
                </a:extLst>
              </a:tr>
              <a:tr h="3120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V A</a:t>
                      </a:r>
                      <a:endParaRPr lang="pl-PL" sz="2000" b="1" i="0" u="none" strike="noStrike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4</a:t>
                      </a:r>
                      <a:endParaRPr lang="pl-PL" sz="2000" b="1" i="0" u="none" strike="noStrike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V A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1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4219489"/>
                  </a:ext>
                </a:extLst>
              </a:tr>
              <a:tr h="3120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V B</a:t>
                      </a:r>
                      <a:endParaRPr lang="pl-PL" sz="2000" b="1" i="0" u="none" strike="noStrike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3</a:t>
                      </a:r>
                      <a:endParaRPr lang="pl-PL" sz="2000" b="1" i="0" u="none" strike="noStrike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V B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1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3335906"/>
                  </a:ext>
                </a:extLst>
              </a:tr>
              <a:tr h="3120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VI A</a:t>
                      </a:r>
                      <a:endParaRPr lang="pl-PL" sz="2000" b="1" i="0" u="none" strike="noStrike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1</a:t>
                      </a:r>
                      <a:endParaRPr lang="pl-PL" sz="2000" b="1" i="0" u="none" strike="noStrike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VI A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2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5747972"/>
                  </a:ext>
                </a:extLst>
              </a:tr>
              <a:tr h="3120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VI B</a:t>
                      </a:r>
                      <a:endParaRPr lang="pl-PL" sz="2000" b="1" i="0" u="none" strike="noStrike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2</a:t>
                      </a:r>
                      <a:endParaRPr lang="pl-PL" sz="2000" b="1" i="0" u="none" strike="noStrike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VI B</a:t>
                      </a:r>
                      <a:endParaRPr lang="pl-PL" sz="2000" b="1" i="0" u="none" strike="noStrike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  <a:ea typeface="MingLiU-ExtB" panose="02020500000000000000" pitchFamily="18" charset="-120"/>
                        </a:rPr>
                        <a:t>2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Mistral" panose="03090702030407020403" pitchFamily="66" charset="0"/>
                        <a:ea typeface="MingLiU-ExtB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20661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815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B5BEF"/>
            </a:gs>
            <a:gs pos="76000">
              <a:srgbClr val="FF7C80"/>
            </a:gs>
            <a:gs pos="83000">
              <a:srgbClr val="FF7C80"/>
            </a:gs>
            <a:gs pos="100000">
              <a:srgbClr val="FF7C8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404314"/>
            <a:ext cx="10515600" cy="1325563"/>
          </a:xfrm>
        </p:spPr>
        <p:txBody>
          <a:bodyPr/>
          <a:lstStyle/>
          <a:p>
            <a:r>
              <a:rPr lang="pl-PL" dirty="0" smtClean="0">
                <a:latin typeface="Cosmic" pitchFamily="2" charset="0"/>
              </a:rPr>
              <a:t>Rok 2017/2018</a:t>
            </a:r>
            <a:br>
              <a:rPr lang="pl-PL" dirty="0" smtClean="0">
                <a:latin typeface="Cosmic" pitchFamily="2" charset="0"/>
              </a:rPr>
            </a:br>
            <a:r>
              <a:rPr lang="pl-PL" sz="2800" dirty="0" smtClean="0">
                <a:latin typeface="Cosmic" pitchFamily="2" charset="0"/>
              </a:rPr>
              <a:t>wykresy</a:t>
            </a:r>
            <a:endParaRPr lang="pl-PL" sz="2800" dirty="0">
              <a:latin typeface="Cosmic" pitchFamily="2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8983269"/>
              </p:ext>
            </p:extLst>
          </p:nvPr>
        </p:nvGraphicFramePr>
        <p:xfrm>
          <a:off x="838200" y="1729877"/>
          <a:ext cx="36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955770"/>
              </p:ext>
            </p:extLst>
          </p:nvPr>
        </p:nvGraphicFramePr>
        <p:xfrm>
          <a:off x="5345851" y="1729877"/>
          <a:ext cx="36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6232009"/>
              </p:ext>
            </p:extLst>
          </p:nvPr>
        </p:nvGraphicFramePr>
        <p:xfrm>
          <a:off x="838200" y="1729877"/>
          <a:ext cx="36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Wykres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9400614"/>
              </p:ext>
            </p:extLst>
          </p:nvPr>
        </p:nvGraphicFramePr>
        <p:xfrm>
          <a:off x="4438200" y="1729877"/>
          <a:ext cx="36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Wykres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0694586"/>
              </p:ext>
            </p:extLst>
          </p:nvPr>
        </p:nvGraphicFramePr>
        <p:xfrm>
          <a:off x="900000" y="1620000"/>
          <a:ext cx="396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3" name="Wykres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4609790"/>
              </p:ext>
            </p:extLst>
          </p:nvPr>
        </p:nvGraphicFramePr>
        <p:xfrm>
          <a:off x="6300000" y="1620000"/>
          <a:ext cx="396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181888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2" grpId="0">
        <p:bldAsOne/>
      </p:bldGraphic>
      <p:bldGraphic spid="1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1EB83"/>
            </a:gs>
            <a:gs pos="75000">
              <a:srgbClr val="A94AF0"/>
            </a:gs>
            <a:gs pos="83000">
              <a:srgbClr val="A94AF0"/>
            </a:gs>
            <a:gs pos="100000">
              <a:srgbClr val="A94A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Cosmic" pitchFamily="2" charset="0"/>
              </a:rPr>
              <a:t>Rok 2018/2019</a:t>
            </a:r>
            <a:endParaRPr lang="pl-PL" dirty="0">
              <a:latin typeface="Cosmic" pitchFamily="2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1092896"/>
              </p:ext>
            </p:extLst>
          </p:nvPr>
        </p:nvGraphicFramePr>
        <p:xfrm>
          <a:off x="838200" y="1690688"/>
          <a:ext cx="6603115" cy="47160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812009">
                  <a:extLst>
                    <a:ext uri="{9D8B030D-6E8A-4147-A177-3AD203B41FA5}">
                      <a16:colId xmlns:a16="http://schemas.microsoft.com/office/drawing/2014/main" val="2629477970"/>
                    </a:ext>
                  </a:extLst>
                </a:gridCol>
                <a:gridCol w="1692000">
                  <a:extLst>
                    <a:ext uri="{9D8B030D-6E8A-4147-A177-3AD203B41FA5}">
                      <a16:colId xmlns:a16="http://schemas.microsoft.com/office/drawing/2014/main" val="2238211165"/>
                    </a:ext>
                  </a:extLst>
                </a:gridCol>
                <a:gridCol w="1692000">
                  <a:extLst>
                    <a:ext uri="{9D8B030D-6E8A-4147-A177-3AD203B41FA5}">
                      <a16:colId xmlns:a16="http://schemas.microsoft.com/office/drawing/2014/main" val="1315581805"/>
                    </a:ext>
                  </a:extLst>
                </a:gridCol>
                <a:gridCol w="1407106">
                  <a:extLst>
                    <a:ext uri="{9D8B030D-6E8A-4147-A177-3AD203B41FA5}">
                      <a16:colId xmlns:a16="http://schemas.microsoft.com/office/drawing/2014/main" val="708109616"/>
                    </a:ext>
                  </a:extLst>
                </a:gridCol>
              </a:tblGrid>
              <a:tr h="3144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Otyłość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Niedowaga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56503"/>
                  </a:ext>
                </a:extLst>
              </a:tr>
              <a:tr h="3144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Kl.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</a:rPr>
                        <a:t>2018/2019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</a:rPr>
                        <a:t>Kl.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</a:rPr>
                        <a:t>2018/2019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2442477"/>
                  </a:ext>
                </a:extLst>
              </a:tr>
              <a:tr h="3144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I A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1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I A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</a:rPr>
                        <a:t>4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16634872"/>
                  </a:ext>
                </a:extLst>
              </a:tr>
              <a:tr h="3144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I B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2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</a:rPr>
                        <a:t>I B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</a:rPr>
                        <a:t>3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37148104"/>
                  </a:ext>
                </a:extLst>
              </a:tr>
              <a:tr h="3144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II A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1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</a:rPr>
                        <a:t>II A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1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6568113"/>
                  </a:ext>
                </a:extLst>
              </a:tr>
              <a:tr h="3144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</a:rPr>
                        <a:t>II B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1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II B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1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97903891"/>
                  </a:ext>
                </a:extLst>
              </a:tr>
              <a:tr h="3144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</a:rPr>
                        <a:t>III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2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III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2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1664055"/>
                  </a:ext>
                </a:extLst>
              </a:tr>
              <a:tr h="3144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</a:rPr>
                        <a:t>IV A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4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IV A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</a:rPr>
                        <a:t>1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29879119"/>
                  </a:ext>
                </a:extLst>
              </a:tr>
              <a:tr h="3144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</a:rPr>
                        <a:t>IV B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3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IV B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</a:rPr>
                        <a:t>2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94217344"/>
                  </a:ext>
                </a:extLst>
              </a:tr>
              <a:tr h="3144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</a:rPr>
                        <a:t>IV C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</a:rPr>
                        <a:t>2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IV C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</a:rPr>
                        <a:t>3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71737188"/>
                  </a:ext>
                </a:extLst>
              </a:tr>
              <a:tr h="3144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</a:rPr>
                        <a:t>V A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</a:rPr>
                        <a:t>5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V A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2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66326736"/>
                  </a:ext>
                </a:extLst>
              </a:tr>
              <a:tr h="3144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</a:rPr>
                        <a:t>V B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</a:rPr>
                        <a:t>2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V B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6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2843166"/>
                  </a:ext>
                </a:extLst>
              </a:tr>
              <a:tr h="3144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</a:rPr>
                        <a:t>V C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</a:rPr>
                        <a:t>2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V C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4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01920539"/>
                  </a:ext>
                </a:extLst>
              </a:tr>
              <a:tr h="3144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</a:rPr>
                        <a:t>VI A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</a:rPr>
                        <a:t>3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</a:rPr>
                        <a:t>VI A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2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96798562"/>
                  </a:ext>
                </a:extLst>
              </a:tr>
              <a:tr h="3144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</a:rPr>
                        <a:t>VI B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</a:rPr>
                        <a:t>3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</a:rPr>
                        <a:t>VI B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1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39454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720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A86C4"/>
            </a:gs>
            <a:gs pos="74000">
              <a:srgbClr val="57F3EF"/>
            </a:gs>
            <a:gs pos="83000">
              <a:srgbClr val="57F3EF"/>
            </a:gs>
            <a:gs pos="100000">
              <a:srgbClr val="57F3E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Cosmic" pitchFamily="2" charset="0"/>
              </a:rPr>
              <a:t>Rok 2018/2019</a:t>
            </a:r>
            <a:br>
              <a:rPr lang="pl-PL" dirty="0" smtClean="0">
                <a:latin typeface="Cosmic" pitchFamily="2" charset="0"/>
              </a:rPr>
            </a:br>
            <a:r>
              <a:rPr lang="pl-PL" sz="2800" dirty="0" smtClean="0">
                <a:latin typeface="Cosmic" pitchFamily="2" charset="0"/>
              </a:rPr>
              <a:t>wykresy</a:t>
            </a:r>
            <a:endParaRPr lang="pl-PL" sz="2800" dirty="0">
              <a:latin typeface="Cosmic" pitchFamily="2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5579150"/>
              </p:ext>
            </p:extLst>
          </p:nvPr>
        </p:nvGraphicFramePr>
        <p:xfrm>
          <a:off x="838200" y="1690688"/>
          <a:ext cx="36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7504983"/>
              </p:ext>
            </p:extLst>
          </p:nvPr>
        </p:nvGraphicFramePr>
        <p:xfrm>
          <a:off x="4912451" y="1690688"/>
          <a:ext cx="36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182869"/>
              </p:ext>
            </p:extLst>
          </p:nvPr>
        </p:nvGraphicFramePr>
        <p:xfrm>
          <a:off x="838200" y="1690688"/>
          <a:ext cx="36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4701787"/>
              </p:ext>
            </p:extLst>
          </p:nvPr>
        </p:nvGraphicFramePr>
        <p:xfrm>
          <a:off x="6333126" y="1690688"/>
          <a:ext cx="36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529510"/>
              </p:ext>
            </p:extLst>
          </p:nvPr>
        </p:nvGraphicFramePr>
        <p:xfrm>
          <a:off x="900000" y="1620000"/>
          <a:ext cx="396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9" name="Wykres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4513015"/>
              </p:ext>
            </p:extLst>
          </p:nvPr>
        </p:nvGraphicFramePr>
        <p:xfrm>
          <a:off x="6300000" y="1620000"/>
          <a:ext cx="396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0" name="Wykres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2501961"/>
              </p:ext>
            </p:extLst>
          </p:nvPr>
        </p:nvGraphicFramePr>
        <p:xfrm>
          <a:off x="6300000" y="1620000"/>
          <a:ext cx="396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636036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  <p:bldGraphic spid="10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40000"/>
                <a:lumOff val="60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Cosmic" pitchFamily="2" charset="0"/>
              </a:rPr>
              <a:t>Rok 2019/2020</a:t>
            </a:r>
            <a:endParaRPr lang="pl-PL" dirty="0">
              <a:latin typeface="Cosmic" pitchFamily="2" charset="0"/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8834527"/>
              </p:ext>
            </p:extLst>
          </p:nvPr>
        </p:nvGraphicFramePr>
        <p:xfrm>
          <a:off x="838200" y="1690688"/>
          <a:ext cx="6768000" cy="47160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692000">
                  <a:extLst>
                    <a:ext uri="{9D8B030D-6E8A-4147-A177-3AD203B41FA5}">
                      <a16:colId xmlns:a16="http://schemas.microsoft.com/office/drawing/2014/main" val="1277516817"/>
                    </a:ext>
                  </a:extLst>
                </a:gridCol>
                <a:gridCol w="1692000">
                  <a:extLst>
                    <a:ext uri="{9D8B030D-6E8A-4147-A177-3AD203B41FA5}">
                      <a16:colId xmlns:a16="http://schemas.microsoft.com/office/drawing/2014/main" val="3526145518"/>
                    </a:ext>
                  </a:extLst>
                </a:gridCol>
                <a:gridCol w="1692000">
                  <a:extLst>
                    <a:ext uri="{9D8B030D-6E8A-4147-A177-3AD203B41FA5}">
                      <a16:colId xmlns:a16="http://schemas.microsoft.com/office/drawing/2014/main" val="157240532"/>
                    </a:ext>
                  </a:extLst>
                </a:gridCol>
                <a:gridCol w="1692000">
                  <a:extLst>
                    <a:ext uri="{9D8B030D-6E8A-4147-A177-3AD203B41FA5}">
                      <a16:colId xmlns:a16="http://schemas.microsoft.com/office/drawing/2014/main" val="326083133"/>
                    </a:ext>
                  </a:extLst>
                </a:gridCol>
              </a:tblGrid>
              <a:tr h="3144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Otyłość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Niedowaga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6523727"/>
                  </a:ext>
                </a:extLst>
              </a:tr>
              <a:tr h="3144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Kl.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2019/2020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</a:rPr>
                        <a:t>Kl.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</a:rPr>
                        <a:t>2019/2020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4546297"/>
                  </a:ext>
                </a:extLst>
              </a:tr>
              <a:tr h="3144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-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-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</a:rPr>
                        <a:t>-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-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048609"/>
                  </a:ext>
                </a:extLst>
              </a:tr>
              <a:tr h="3144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-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-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</a:rPr>
                        <a:t>-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-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158128"/>
                  </a:ext>
                </a:extLst>
              </a:tr>
              <a:tr h="3144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II A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1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II A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4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1476531"/>
                  </a:ext>
                </a:extLst>
              </a:tr>
              <a:tr h="3144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II B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1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II B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3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71662"/>
                  </a:ext>
                </a:extLst>
              </a:tr>
              <a:tr h="3144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III A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-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III A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1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9608438"/>
                  </a:ext>
                </a:extLst>
              </a:tr>
              <a:tr h="3144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</a:rPr>
                        <a:t>III B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-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III B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1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9551298"/>
                  </a:ext>
                </a:extLst>
              </a:tr>
              <a:tr h="3144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</a:rPr>
                        <a:t>IV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1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IV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2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5060006"/>
                  </a:ext>
                </a:extLst>
              </a:tr>
              <a:tr h="3144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</a:rPr>
                        <a:t>V A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3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V A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1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7752527"/>
                  </a:ext>
                </a:extLst>
              </a:tr>
              <a:tr h="3144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</a:rPr>
                        <a:t>V B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1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V B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1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9463972"/>
                  </a:ext>
                </a:extLst>
              </a:tr>
              <a:tr h="3144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</a:rPr>
                        <a:t>V C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2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V C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4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1747315"/>
                  </a:ext>
                </a:extLst>
              </a:tr>
              <a:tr h="3144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</a:rPr>
                        <a:t>VI A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4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VI A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4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4609598"/>
                  </a:ext>
                </a:extLst>
              </a:tr>
              <a:tr h="3144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</a:rPr>
                        <a:t>VI B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2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</a:rPr>
                        <a:t>VI B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6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9979615"/>
                  </a:ext>
                </a:extLst>
              </a:tr>
              <a:tr h="3144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</a:rPr>
                        <a:t>VI C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4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>
                          <a:effectLst/>
                          <a:latin typeface="Mistral" panose="03090702030407020403" pitchFamily="66" charset="0"/>
                        </a:rPr>
                        <a:t>VI C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Mistral" panose="03090702030407020403" pitchFamily="66" charset="0"/>
                        </a:rPr>
                        <a:t>4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Mistral" panose="03090702030407020403" pitchFamily="66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743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6098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D1FD"/>
            </a:gs>
            <a:gs pos="74000">
              <a:schemeClr val="accent4">
                <a:lumMod val="40000"/>
                <a:lumOff val="60000"/>
              </a:schemeClr>
            </a:gs>
            <a:gs pos="83000">
              <a:schemeClr val="accent4">
                <a:lumMod val="40000"/>
                <a:lumOff val="60000"/>
              </a:schemeClr>
            </a:gs>
            <a:gs pos="100000">
              <a:schemeClr val="accent4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Cosmic" pitchFamily="2" charset="0"/>
              </a:rPr>
              <a:t>Rok 2019/2020</a:t>
            </a:r>
            <a:br>
              <a:rPr lang="pl-PL" dirty="0" smtClean="0">
                <a:latin typeface="Cosmic" pitchFamily="2" charset="0"/>
              </a:rPr>
            </a:br>
            <a:r>
              <a:rPr lang="pl-PL" sz="2800" dirty="0" smtClean="0">
                <a:latin typeface="Cosmic" pitchFamily="2" charset="0"/>
              </a:rPr>
              <a:t>wykresy</a:t>
            </a:r>
            <a:endParaRPr lang="pl-PL" sz="2800" dirty="0">
              <a:latin typeface="Cosmic" pitchFamily="2" charset="0"/>
            </a:endParaRPr>
          </a:p>
        </p:txBody>
      </p:sp>
      <p:graphicFrame>
        <p:nvGraphicFramePr>
          <p:cNvPr id="10" name="Symbol zastępczy zawartości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5843353"/>
              </p:ext>
            </p:extLst>
          </p:nvPr>
        </p:nvGraphicFramePr>
        <p:xfrm>
          <a:off x="838200" y="1690688"/>
          <a:ext cx="36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Wykres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9521410"/>
              </p:ext>
            </p:extLst>
          </p:nvPr>
        </p:nvGraphicFramePr>
        <p:xfrm>
          <a:off x="4233862" y="2057400"/>
          <a:ext cx="36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Wykres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8972169"/>
              </p:ext>
            </p:extLst>
          </p:nvPr>
        </p:nvGraphicFramePr>
        <p:xfrm>
          <a:off x="900000" y="1620000"/>
          <a:ext cx="396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Wykres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6725598"/>
              </p:ext>
            </p:extLst>
          </p:nvPr>
        </p:nvGraphicFramePr>
        <p:xfrm>
          <a:off x="6235485" y="1690688"/>
          <a:ext cx="36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Wykres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9413527"/>
              </p:ext>
            </p:extLst>
          </p:nvPr>
        </p:nvGraphicFramePr>
        <p:xfrm>
          <a:off x="6372000" y="1620000"/>
          <a:ext cx="396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85228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2" grpId="0">
        <p:bldAsOne/>
      </p:bldGraphic>
      <p:bldGraphic spid="1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D1FD"/>
            </a:gs>
            <a:gs pos="74000">
              <a:srgbClr val="BEFEC4"/>
            </a:gs>
            <a:gs pos="83000">
              <a:srgbClr val="BEFEC4"/>
            </a:gs>
            <a:gs pos="100000">
              <a:srgbClr val="BEFEC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673817" y="581186"/>
            <a:ext cx="3509372" cy="1600200"/>
          </a:xfrm>
        </p:spPr>
        <p:txBody>
          <a:bodyPr/>
          <a:lstStyle/>
          <a:p>
            <a:r>
              <a:rPr lang="pl-PL" sz="4400" dirty="0" smtClean="0">
                <a:latin typeface="Cosmic" pitchFamily="2" charset="0"/>
              </a:rPr>
              <a:t>Koniec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half" idx="2"/>
          </p:nvPr>
        </p:nvSpPr>
        <p:spPr>
          <a:xfrm>
            <a:off x="1250951" y="2495226"/>
            <a:ext cx="3098208" cy="3373761"/>
          </a:xfrm>
        </p:spPr>
        <p:txBody>
          <a:bodyPr/>
          <a:lstStyle/>
          <a:p>
            <a:pPr algn="ctr"/>
            <a:r>
              <a:rPr lang="pl-PL" sz="2400" dirty="0" smtClean="0">
                <a:latin typeface="Segoe Print" panose="02000600000000000000" pitchFamily="2" charset="0"/>
              </a:rPr>
              <a:t>Prezentację </a:t>
            </a:r>
          </a:p>
          <a:p>
            <a:pPr algn="ctr"/>
            <a:r>
              <a:rPr lang="pl-PL" sz="2400" dirty="0">
                <a:latin typeface="Segoe Print" panose="02000600000000000000" pitchFamily="2" charset="0"/>
              </a:rPr>
              <a:t>p</a:t>
            </a:r>
            <a:r>
              <a:rPr lang="pl-PL" sz="2400" dirty="0" smtClean="0">
                <a:latin typeface="Segoe Print" panose="02000600000000000000" pitchFamily="2" charset="0"/>
              </a:rPr>
              <a:t>rzygotowała</a:t>
            </a:r>
          </a:p>
          <a:p>
            <a:pPr algn="ctr"/>
            <a:r>
              <a:rPr lang="pl-PL" sz="2400" dirty="0" smtClean="0">
                <a:latin typeface="Segoe Print" panose="02000600000000000000" pitchFamily="2" charset="0"/>
              </a:rPr>
              <a:t>Magdalena</a:t>
            </a:r>
          </a:p>
          <a:p>
            <a:pPr algn="ctr"/>
            <a:r>
              <a:rPr lang="pl-PL" sz="2400" dirty="0" smtClean="0">
                <a:latin typeface="Segoe Print" panose="02000600000000000000" pitchFamily="2" charset="0"/>
              </a:rPr>
              <a:t>Jonderko</a:t>
            </a:r>
          </a:p>
          <a:p>
            <a:pPr algn="ctr"/>
            <a:r>
              <a:rPr lang="pl-PL" sz="2400" dirty="0">
                <a:latin typeface="Segoe Print" panose="02000600000000000000" pitchFamily="2" charset="0"/>
              </a:rPr>
              <a:t>z</a:t>
            </a:r>
            <a:r>
              <a:rPr lang="pl-PL" sz="2400" dirty="0" smtClean="0">
                <a:latin typeface="Segoe Print" panose="02000600000000000000" pitchFamily="2" charset="0"/>
              </a:rPr>
              <a:t> klasy VI B</a:t>
            </a:r>
          </a:p>
          <a:p>
            <a:endParaRPr lang="pl-PL" dirty="0"/>
          </a:p>
        </p:txBody>
      </p:sp>
      <p:pic>
        <p:nvPicPr>
          <p:cNvPr id="3090" name="Picture 18" descr="Gruby i chudy facet Premium Wektorów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clrChange>
              <a:clrFrom>
                <a:srgbClr val="EAE3DD"/>
              </a:clrFrom>
              <a:clrTo>
                <a:srgbClr val="EAE3D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7" b="1157"/>
          <a:stretch>
            <a:fillRect/>
          </a:stretch>
        </p:blipFill>
        <p:spPr bwMode="auto">
          <a:xfrm>
            <a:off x="5183188" y="987425"/>
            <a:ext cx="5364000" cy="423546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3734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298</Words>
  <Application>Microsoft Office PowerPoint</Application>
  <PresentationFormat>Panoramiczny</PresentationFormat>
  <Paragraphs>202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7" baseType="lpstr">
      <vt:lpstr>MingLiU-ExtB</vt:lpstr>
      <vt:lpstr>Arial</vt:lpstr>
      <vt:lpstr>Calibri</vt:lpstr>
      <vt:lpstr>Calibri Light</vt:lpstr>
      <vt:lpstr>Comic Sans MS</vt:lpstr>
      <vt:lpstr>Cosmic</vt:lpstr>
      <vt:lpstr>Mistral</vt:lpstr>
      <vt:lpstr>Segoe Print</vt:lpstr>
      <vt:lpstr>Motyw pakietu Office</vt:lpstr>
      <vt:lpstr>Trzymaj formę</vt:lpstr>
      <vt:lpstr>Rok 2017/2018</vt:lpstr>
      <vt:lpstr>Rok 2017/2018 wykresy</vt:lpstr>
      <vt:lpstr>Rok 2018/2019</vt:lpstr>
      <vt:lpstr>Rok 2018/2019 wykresy</vt:lpstr>
      <vt:lpstr>Rok 2019/2020</vt:lpstr>
      <vt:lpstr>Rok 2019/2020 wykresy</vt:lpstr>
      <vt:lpstr>Koniec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jonderko</dc:creator>
  <cp:lastModifiedBy>Klasa 6b</cp:lastModifiedBy>
  <cp:revision>37</cp:revision>
  <dcterms:created xsi:type="dcterms:W3CDTF">2019-12-03T18:31:35Z</dcterms:created>
  <dcterms:modified xsi:type="dcterms:W3CDTF">2019-12-05T10:29:50Z</dcterms:modified>
</cp:coreProperties>
</file>