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59" r:id="rId3"/>
    <p:sldId id="258" r:id="rId4"/>
    <p:sldId id="257" r:id="rId5"/>
    <p:sldId id="261" r:id="rId6"/>
    <p:sldId id="262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7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11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0C88B-EF54-488F-A7AE-5933DE55BB0F}" type="datetimeFigureOut">
              <a:rPr lang="sk-SK" smtClean="0"/>
              <a:t>12.02.2021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D04AF5-DB12-405F-B1E9-ED7523875CBB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9436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D04AF5-DB12-405F-B1E9-ED7523875CBB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41220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5CF9-FBDC-4F8F-9F74-621EB384B4BE}" type="datetimeFigureOut">
              <a:rPr lang="sk-SK" smtClean="0"/>
              <a:t>12.02.2021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B181-CE3C-4D4C-B387-C48FFE284C5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0769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5CF9-FBDC-4F8F-9F74-621EB384B4BE}" type="datetimeFigureOut">
              <a:rPr lang="sk-SK" smtClean="0"/>
              <a:t>12.02.2021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B181-CE3C-4D4C-B387-C48FFE284C5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9696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5CF9-FBDC-4F8F-9F74-621EB384B4BE}" type="datetimeFigureOut">
              <a:rPr lang="sk-SK" smtClean="0"/>
              <a:t>12.02.2021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B181-CE3C-4D4C-B387-C48FFE284C5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42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5CF9-FBDC-4F8F-9F74-621EB384B4BE}" type="datetimeFigureOut">
              <a:rPr lang="sk-SK" smtClean="0"/>
              <a:t>12.02.2021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B181-CE3C-4D4C-B387-C48FFE284C5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199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5CF9-FBDC-4F8F-9F74-621EB384B4BE}" type="datetimeFigureOut">
              <a:rPr lang="sk-SK" smtClean="0"/>
              <a:t>12.02.2021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B181-CE3C-4D4C-B387-C48FFE284C5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9396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5CF9-FBDC-4F8F-9F74-621EB384B4BE}" type="datetimeFigureOut">
              <a:rPr lang="sk-SK" smtClean="0"/>
              <a:t>12.02.2021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B181-CE3C-4D4C-B387-C48FFE284C5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5434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5CF9-FBDC-4F8F-9F74-621EB384B4BE}" type="datetimeFigureOut">
              <a:rPr lang="sk-SK" smtClean="0"/>
              <a:t>12.02.2021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B181-CE3C-4D4C-B387-C48FFE284C5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366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5CF9-FBDC-4F8F-9F74-621EB384B4BE}" type="datetimeFigureOut">
              <a:rPr lang="sk-SK" smtClean="0"/>
              <a:t>12.02.2021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B181-CE3C-4D4C-B387-C48FFE284C5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513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5CF9-FBDC-4F8F-9F74-621EB384B4BE}" type="datetimeFigureOut">
              <a:rPr lang="sk-SK" smtClean="0"/>
              <a:t>12.02.2021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B181-CE3C-4D4C-B387-C48FFE284C5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6293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5CF9-FBDC-4F8F-9F74-621EB384B4BE}" type="datetimeFigureOut">
              <a:rPr lang="sk-SK" smtClean="0"/>
              <a:t>12.02.2021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B181-CE3C-4D4C-B387-C48FFE284C5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39141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F5CF9-FBDC-4F8F-9F74-621EB384B4BE}" type="datetimeFigureOut">
              <a:rPr lang="sk-SK" smtClean="0"/>
              <a:t>12.02.2021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4B181-CE3C-4D4C-B387-C48FFE284C5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957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9F7AB"/>
            </a:gs>
            <a:gs pos="73000">
              <a:srgbClr val="FFFF00"/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F5CF9-FBDC-4F8F-9F74-621EB384B4BE}" type="datetimeFigureOut">
              <a:rPr lang="sk-SK" smtClean="0"/>
              <a:t>12.02.2021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4B181-CE3C-4D4C-B387-C48FFE284C5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61687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554274" y="965421"/>
            <a:ext cx="7859844" cy="51090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Slovenské národné hnutie</a:t>
            </a:r>
          </a:p>
          <a:p>
            <a:pPr algn="ctr"/>
            <a:r>
              <a:rPr lang="sk-SK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2. fáza </a:t>
            </a:r>
          </a:p>
          <a:p>
            <a:pPr algn="ctr"/>
            <a:r>
              <a:rPr lang="sk-SK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1820 – 1835</a:t>
            </a:r>
          </a:p>
          <a:p>
            <a:pPr algn="ctr"/>
            <a:endParaRPr lang="sk-SK" sz="54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k-SK" sz="6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sk-SK" sz="72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kollárovci</a:t>
            </a:r>
            <a:endParaRPr lang="sk-SK" sz="7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k-SK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(všeslovanská vzájomnosť)</a:t>
            </a:r>
            <a:endParaRPr lang="sk-SK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7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467544" y="692696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začiatok  19.storočia </a:t>
            </a:r>
          </a:p>
          <a:p>
            <a:endParaRPr lang="sk-SK" sz="3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dominantné národy v monarchii presadzujú za úradný jazyk svoj jazyk </a:t>
            </a:r>
            <a:r>
              <a:rPr lang="sk-SK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na </a:t>
            </a:r>
            <a:r>
              <a:rPr lang="sk-SK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úkor iných etník</a:t>
            </a:r>
          </a:p>
          <a:p>
            <a:endParaRPr lang="sk-SK" sz="3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sk-SK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► </a:t>
            </a:r>
            <a:r>
              <a:rPr lang="sk-SK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germanizácia</a:t>
            </a:r>
            <a:r>
              <a:rPr lang="sk-SK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– násilné ponemčovanie </a:t>
            </a:r>
          </a:p>
          <a:p>
            <a:r>
              <a:rPr lang="sk-SK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národov</a:t>
            </a:r>
          </a:p>
          <a:p>
            <a:r>
              <a:rPr lang="sk-SK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► </a:t>
            </a:r>
            <a:r>
              <a:rPr lang="sk-SK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maďarizácia</a:t>
            </a:r>
            <a:r>
              <a:rPr lang="sk-SK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– násilné pomaďarčovanie </a:t>
            </a:r>
          </a:p>
          <a:p>
            <a:r>
              <a:rPr lang="sk-SK" sz="32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k-SK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národov v Uhorsku</a:t>
            </a:r>
            <a:endParaRPr lang="sk-SK" sz="32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89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67394" y="552733"/>
            <a:ext cx="8823249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Narastajúca maďarizácia núti </a:t>
            </a:r>
            <a:r>
              <a:rPr lang="sk-SK" sz="2800" b="1" dirty="0" smtClean="0">
                <a:latin typeface="Arial" pitchFamily="34" charset="0"/>
                <a:cs typeface="Arial" pitchFamily="34" charset="0"/>
              </a:rPr>
              <a:t>katolíkov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i </a:t>
            </a:r>
            <a:r>
              <a:rPr lang="sk-SK" sz="2800" b="1" dirty="0" smtClean="0">
                <a:latin typeface="Arial" pitchFamily="34" charset="0"/>
                <a:cs typeface="Arial" pitchFamily="34" charset="0"/>
              </a:rPr>
              <a:t>evanjelikov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k väčšej spolupráci</a:t>
            </a:r>
          </a:p>
          <a:p>
            <a:endParaRPr lang="sk-SK" sz="2800" dirty="0">
              <a:latin typeface="Arial" pitchFamily="34" charset="0"/>
              <a:cs typeface="Arial" pitchFamily="34" charset="0"/>
            </a:endParaRPr>
          </a:p>
          <a:p>
            <a:r>
              <a:rPr lang="sk-SK" sz="2800" dirty="0" smtClean="0">
                <a:latin typeface="Arial" pitchFamily="34" charset="0"/>
                <a:cs typeface="Arial" pitchFamily="34" charset="0"/>
                <a:sym typeface="Wingdings"/>
              </a:rPr>
              <a:t>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evanjelici považovali Slovákov </a:t>
            </a:r>
          </a:p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    za súčasť československého kmeňa (národa)</a:t>
            </a:r>
          </a:p>
          <a:p>
            <a:r>
              <a:rPr lang="sk-SK" sz="2800" dirty="0" smtClean="0">
                <a:latin typeface="Arial" pitchFamily="34" charset="0"/>
                <a:cs typeface="Arial" pitchFamily="34" charset="0"/>
                <a:sym typeface="Wingdings"/>
              </a:rPr>
              <a:t>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slovenskí evanjelici používali biblickú češtinu </a:t>
            </a:r>
          </a:p>
          <a:p>
            <a:r>
              <a:rPr lang="sk-SK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  ako Česi, čo budilo názor, že Česi a Slováci </a:t>
            </a:r>
          </a:p>
          <a:p>
            <a:r>
              <a:rPr lang="sk-SK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  sú 1 národ ( spoločný  jazyk = znak národa )</a:t>
            </a:r>
          </a:p>
          <a:p>
            <a:r>
              <a:rPr lang="sk-SK" sz="2800" dirty="0" smtClean="0">
                <a:latin typeface="Arial" pitchFamily="34" charset="0"/>
                <a:cs typeface="Arial" pitchFamily="34" charset="0"/>
                <a:sym typeface="Wingdings"/>
              </a:rPr>
              <a:t>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spolupracujú i s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katolíkmi,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ale hlavne nadväzujú </a:t>
            </a:r>
          </a:p>
          <a:p>
            <a:r>
              <a:rPr lang="sk-SK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sk-SK" sz="2800" b="1" dirty="0" smtClean="0">
                <a:latin typeface="Arial" pitchFamily="34" charset="0"/>
                <a:cs typeface="Arial" pitchFamily="34" charset="0"/>
              </a:rPr>
              <a:t>spoluprácu s inými slovanskými národmi</a:t>
            </a:r>
          </a:p>
          <a:p>
            <a:r>
              <a:rPr lang="sk-SK" sz="2800" dirty="0" smtClean="0">
                <a:latin typeface="Arial" pitchFamily="34" charset="0"/>
                <a:cs typeface="Arial" pitchFamily="34" charset="0"/>
                <a:sym typeface="Wingdings"/>
              </a:rPr>
              <a:t>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cieľ: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posilniť sebavedomie malých slovanských </a:t>
            </a:r>
          </a:p>
          <a:p>
            <a:r>
              <a:rPr lang="sk-SK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   národov a pomôcť im v ich národnom zápase</a:t>
            </a:r>
          </a:p>
          <a:p>
            <a:r>
              <a:rPr lang="sk-SK" sz="2800" dirty="0" smtClean="0">
                <a:latin typeface="Arial" pitchFamily="34" charset="0"/>
                <a:cs typeface="Arial" pitchFamily="34" charset="0"/>
                <a:sym typeface="Wingdings"/>
              </a:rPr>
              <a:t> 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centrá Budín a Pešť</a:t>
            </a:r>
            <a:endParaRPr lang="sk-SK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23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79512" y="332656"/>
            <a:ext cx="8916223" cy="6309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Ján Kollár</a:t>
            </a:r>
          </a:p>
          <a:p>
            <a:r>
              <a:rPr lang="sk-SK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sk-SK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1793 Mošovce – 1852 Viedeň)</a:t>
            </a:r>
          </a:p>
          <a:p>
            <a:endParaRPr lang="sk-SK" sz="2400" dirty="0">
              <a:latin typeface="Arial" pitchFamily="34" charset="0"/>
              <a:cs typeface="Arial" pitchFamily="34" charset="0"/>
            </a:endParaRPr>
          </a:p>
          <a:p>
            <a:endParaRPr lang="sk-SK" sz="2400" dirty="0" smtClean="0">
              <a:latin typeface="Arial" pitchFamily="34" charset="0"/>
              <a:cs typeface="Arial" pitchFamily="34" charset="0"/>
            </a:endParaRPr>
          </a:p>
          <a:p>
            <a:endParaRPr lang="sk-SK" sz="2400" dirty="0">
              <a:latin typeface="Arial" pitchFamily="34" charset="0"/>
              <a:cs typeface="Arial" pitchFamily="34" charset="0"/>
            </a:endParaRPr>
          </a:p>
          <a:p>
            <a:endParaRPr lang="sk-SK" sz="2400" dirty="0" smtClean="0">
              <a:latin typeface="Arial" pitchFamily="34" charset="0"/>
              <a:cs typeface="Arial" pitchFamily="34" charset="0"/>
            </a:endParaRPr>
          </a:p>
          <a:p>
            <a:endParaRPr lang="sk-SK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básnik a ideológ slovanského hnutia</a:t>
            </a:r>
          </a:p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podporoval </a:t>
            </a:r>
            <a:r>
              <a:rPr lang="sk-SK" sz="2800" b="1" dirty="0" smtClean="0">
                <a:latin typeface="Arial" pitchFamily="34" charset="0"/>
                <a:cs typeface="Arial" pitchFamily="34" charset="0"/>
              </a:rPr>
              <a:t>ideu slovanskej vzájomnosti</a:t>
            </a:r>
          </a:p>
          <a:p>
            <a:r>
              <a:rPr lang="sk-SK" sz="2800" dirty="0">
                <a:latin typeface="Arial" pitchFamily="34" charset="0"/>
                <a:cs typeface="Arial" pitchFamily="34" charset="0"/>
              </a:rPr>
              <a:t>(</a:t>
            </a:r>
            <a:r>
              <a:rPr lang="sk-SK" sz="2800" dirty="0" smtClean="0">
                <a:latin typeface="Arial" pitchFamily="34" charset="0"/>
                <a:cs typeface="Arial" pitchFamily="34" charset="0"/>
              </a:rPr>
              <a:t>upevňovať vzťahy so slovanskými národmi)</a:t>
            </a:r>
          </a:p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neskôr odmietal štúrovčinu</a:t>
            </a:r>
          </a:p>
          <a:p>
            <a:endParaRPr lang="sk-SK" sz="1000" dirty="0" smtClean="0">
              <a:latin typeface="Arial" pitchFamily="34" charset="0"/>
              <a:cs typeface="Arial" pitchFamily="34" charset="0"/>
            </a:endParaRPr>
          </a:p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dielo</a:t>
            </a:r>
            <a:r>
              <a:rPr lang="sk-SK" sz="2400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sk-SK" sz="2800" b="1" dirty="0" smtClean="0">
                <a:latin typeface="Arial" pitchFamily="34" charset="0"/>
                <a:cs typeface="Arial" pitchFamily="34" charset="0"/>
              </a:rPr>
              <a:t>Slávy dcéra</a:t>
            </a:r>
          </a:p>
          <a:p>
            <a:r>
              <a:rPr lang="sk-SK" sz="2400" dirty="0" smtClean="0">
                <a:latin typeface="Arial" pitchFamily="34" charset="0"/>
                <a:cs typeface="Arial" pitchFamily="34" charset="0"/>
              </a:rPr>
              <a:t>O literárnej vzájomnosti medzi kmeňmi a nárečiami slovanskými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3" y="188640"/>
            <a:ext cx="2609067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035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395536" y="620687"/>
            <a:ext cx="5947462" cy="587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Pavol Jozef Šafárik </a:t>
            </a:r>
          </a:p>
          <a:p>
            <a:r>
              <a:rPr lang="sk-SK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(1795 Kobeliarovo – 1861 Praha)</a:t>
            </a:r>
          </a:p>
          <a:p>
            <a:endParaRPr lang="sk-SK" sz="2800" dirty="0">
              <a:latin typeface="Arial" pitchFamily="34" charset="0"/>
              <a:cs typeface="Arial" pitchFamily="34" charset="0"/>
            </a:endParaRPr>
          </a:p>
          <a:p>
            <a:endParaRPr lang="sk-SK" sz="2800" dirty="0" smtClean="0">
              <a:latin typeface="Arial" pitchFamily="34" charset="0"/>
              <a:cs typeface="Arial" pitchFamily="34" charset="0"/>
            </a:endParaRPr>
          </a:p>
          <a:p>
            <a:endParaRPr lang="sk-SK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vedec</a:t>
            </a:r>
          </a:p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zaoberal sa archeológiou, dejinami, </a:t>
            </a:r>
          </a:p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literatúrou a kultúrou Slovanov </a:t>
            </a:r>
          </a:p>
          <a:p>
            <a:endParaRPr lang="sk-SK" sz="1400" dirty="0" smtClean="0">
              <a:latin typeface="Arial" pitchFamily="34" charset="0"/>
              <a:cs typeface="Arial" pitchFamily="34" charset="0"/>
            </a:endParaRPr>
          </a:p>
          <a:p>
            <a:r>
              <a:rPr lang="sk-SK" sz="2800" dirty="0" smtClean="0">
                <a:latin typeface="Arial" pitchFamily="34" charset="0"/>
                <a:cs typeface="Arial" pitchFamily="34" charset="0"/>
              </a:rPr>
              <a:t>dielo: </a:t>
            </a:r>
          </a:p>
          <a:p>
            <a:r>
              <a:rPr lang="sk-SK" sz="2800" b="1" dirty="0" smtClean="0">
                <a:latin typeface="Arial" pitchFamily="34" charset="0"/>
                <a:cs typeface="Arial" pitchFamily="34" charset="0"/>
              </a:rPr>
              <a:t>Dejiny slovanskej reči a literatúry</a:t>
            </a:r>
          </a:p>
          <a:p>
            <a:r>
              <a:rPr lang="sk-SK" sz="2800" b="1" dirty="0" smtClean="0">
                <a:latin typeface="Arial" pitchFamily="34" charset="0"/>
                <a:cs typeface="Arial" pitchFamily="34" charset="0"/>
              </a:rPr>
              <a:t>Slovanské starožitnosti</a:t>
            </a:r>
          </a:p>
          <a:p>
            <a:r>
              <a:rPr lang="sk-SK" sz="2800" b="1" dirty="0" smtClean="0">
                <a:latin typeface="Arial" pitchFamily="34" charset="0"/>
                <a:cs typeface="Arial" pitchFamily="34" charset="0"/>
              </a:rPr>
              <a:t>Slovanský národopis</a:t>
            </a:r>
            <a:endParaRPr lang="sk-SK" sz="28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60321"/>
            <a:ext cx="2619462" cy="3180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9566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611560" y="1412776"/>
            <a:ext cx="8087470" cy="29854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>
                <a:latin typeface="Arial" pitchFamily="34" charset="0"/>
                <a:cs typeface="Arial" pitchFamily="34" charset="0"/>
              </a:rPr>
              <a:t>Myšlienky </a:t>
            </a:r>
            <a:r>
              <a:rPr lang="sk-SK" sz="3200" b="1" dirty="0" smtClean="0">
                <a:latin typeface="Arial" pitchFamily="34" charset="0"/>
                <a:cs typeface="Arial" pitchFamily="34" charset="0"/>
              </a:rPr>
              <a:t>všeslovanskej vzájomnosti </a:t>
            </a:r>
          </a:p>
          <a:p>
            <a:r>
              <a:rPr lang="sk-SK" sz="3200" dirty="0" smtClean="0">
                <a:latin typeface="Arial" pitchFamily="34" charset="0"/>
                <a:cs typeface="Arial" pitchFamily="34" charset="0"/>
              </a:rPr>
              <a:t>znepokojovali rakúsku i maďarskú vrchnosť</a:t>
            </a:r>
          </a:p>
          <a:p>
            <a:endParaRPr lang="sk-SK" sz="28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/>
              <a:buChar char="Ø"/>
            </a:pPr>
            <a:r>
              <a:rPr lang="sk-SK" sz="3200" dirty="0" smtClean="0">
                <a:latin typeface="Arial" pitchFamily="34" charset="0"/>
                <a:cs typeface="Arial" pitchFamily="34" charset="0"/>
              </a:rPr>
              <a:t>prenasledovala a znemožňovala činnosť </a:t>
            </a:r>
          </a:p>
          <a:p>
            <a:r>
              <a:rPr lang="sk-SK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3200" dirty="0" smtClean="0">
                <a:latin typeface="Arial" pitchFamily="34" charset="0"/>
                <a:cs typeface="Arial" pitchFamily="34" charset="0"/>
              </a:rPr>
              <a:t>   predstaviteľov SNH</a:t>
            </a:r>
          </a:p>
          <a:p>
            <a:r>
              <a:rPr lang="sk-SK" sz="3200" dirty="0" smtClean="0">
                <a:latin typeface="Arial" pitchFamily="34" charset="0"/>
                <a:cs typeface="Arial" pitchFamily="34" charset="0"/>
                <a:sym typeface="Wingdings"/>
              </a:rPr>
              <a:t> </a:t>
            </a:r>
            <a:r>
              <a:rPr lang="sk-SK" sz="3200" dirty="0" smtClean="0">
                <a:latin typeface="Arial" pitchFamily="34" charset="0"/>
                <a:cs typeface="Arial" pitchFamily="34" charset="0"/>
              </a:rPr>
              <a:t>obvinenia z PANSLAVIZMU</a:t>
            </a:r>
            <a:endParaRPr lang="sk-SK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514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226</Words>
  <Application>Microsoft Office PowerPoint</Application>
  <PresentationFormat>Prezentácia na obrazovke (4:3)</PresentationFormat>
  <Paragraphs>63</Paragraphs>
  <Slides>6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okay</dc:creator>
  <cp:lastModifiedBy>HP</cp:lastModifiedBy>
  <cp:revision>5</cp:revision>
  <dcterms:created xsi:type="dcterms:W3CDTF">2013-01-28T17:14:56Z</dcterms:created>
  <dcterms:modified xsi:type="dcterms:W3CDTF">2021-02-12T14:37:24Z</dcterms:modified>
</cp:coreProperties>
</file>