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13.02.2021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642918"/>
            <a:ext cx="8172400" cy="2160240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err="1" smtClean="0"/>
              <a:t>Rezistor</a:t>
            </a:r>
            <a:r>
              <a:rPr lang="sk-SK" sz="4400" b="1" dirty="0" smtClean="0"/>
              <a:t> </a:t>
            </a:r>
            <a:r>
              <a:rPr lang="sk-SK" sz="4400" b="1" smtClean="0"/>
              <a:t>s premenným </a:t>
            </a:r>
            <a:r>
              <a:rPr lang="sk-SK" sz="4400" b="1" dirty="0" smtClean="0"/>
              <a:t>odporom</a:t>
            </a:r>
            <a:endParaRPr lang="sk-SK" sz="4400" b="1" dirty="0"/>
          </a:p>
        </p:txBody>
      </p:sp>
      <p:pic>
        <p:nvPicPr>
          <p:cNvPr id="3" name="Picture 2" descr="http://2.imimg.com/data2/FY/EF/MY-1397368/rheostats-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996952"/>
            <a:ext cx="280831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43736"/>
          </a:xfrm>
        </p:spPr>
        <p:txBody>
          <a:bodyPr>
            <a:normAutofit/>
          </a:bodyPr>
          <a:lstStyle/>
          <a:p>
            <a:r>
              <a:rPr lang="sk-SK" sz="2800" i="1" dirty="0" smtClean="0"/>
              <a:t>Už vieme, že veľkosť elektrického odporu vodiča závisí od jeho dĺžky</a:t>
            </a:r>
          </a:p>
          <a:p>
            <a:r>
              <a:rPr lang="sk-SK" sz="2800" dirty="0" smtClean="0"/>
              <a:t>V praxi často potrebujeme v obvode plynule meniť elektrický prúd alebo elektrické napätie.</a:t>
            </a:r>
          </a:p>
          <a:p>
            <a:r>
              <a:rPr lang="sk-SK" sz="2800" dirty="0" smtClean="0"/>
              <a:t> Najčastejšie to robíme tak, že meníme v obvode elektrický odpor.</a:t>
            </a:r>
          </a:p>
          <a:p>
            <a:r>
              <a:rPr lang="sk-SK" sz="2800" dirty="0" smtClean="0"/>
              <a:t>Súčiastka, ktorej elektrický odpor dokážeme plynulo meniť sa nazýva </a:t>
            </a:r>
            <a:r>
              <a:rPr lang="sk-SK" sz="2800" u="sng" dirty="0" smtClean="0">
                <a:solidFill>
                  <a:srgbClr val="FF0000"/>
                </a:solidFill>
              </a:rPr>
              <a:t>reostat</a:t>
            </a:r>
            <a:r>
              <a:rPr lang="sk-SK" sz="2800" dirty="0" smtClean="0"/>
              <a:t> (</a:t>
            </a:r>
            <a:r>
              <a:rPr lang="sk-SK" sz="2800" dirty="0" err="1" smtClean="0"/>
              <a:t>rezistor</a:t>
            </a:r>
            <a:r>
              <a:rPr lang="sk-SK" sz="2800" dirty="0" smtClean="0"/>
              <a:t> s premenlivým odporom).</a:t>
            </a:r>
          </a:p>
          <a:p>
            <a:r>
              <a:rPr lang="sk-SK" sz="2800" dirty="0" smtClean="0"/>
              <a:t>Značka: </a:t>
            </a:r>
            <a:endParaRPr lang="sk-SK" sz="2800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1763688" y="4941168"/>
            <a:ext cx="3240360" cy="1152128"/>
            <a:chOff x="2195736" y="4797152"/>
            <a:chExt cx="3240360" cy="1152128"/>
          </a:xfrm>
        </p:grpSpPr>
        <p:sp>
          <p:nvSpPr>
            <p:cNvPr id="7" name="Obdĺžnik 6"/>
            <p:cNvSpPr/>
            <p:nvPr/>
          </p:nvSpPr>
          <p:spPr>
            <a:xfrm>
              <a:off x="3131840" y="5085184"/>
              <a:ext cx="1368152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2195736" y="5301208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>
              <a:off x="4499992" y="5301208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ovacia šípka 15"/>
            <p:cNvCxnSpPr/>
            <p:nvPr/>
          </p:nvCxnSpPr>
          <p:spPr>
            <a:xfrm flipV="1">
              <a:off x="3059832" y="4797152"/>
              <a:ext cx="1152128" cy="115212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2339752" y="5949280"/>
              <a:ext cx="7200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5436096" y="5229200"/>
            <a:ext cx="3240360" cy="936104"/>
            <a:chOff x="5508104" y="5085184"/>
            <a:chExt cx="3240360" cy="936104"/>
          </a:xfrm>
        </p:grpSpPr>
        <p:sp>
          <p:nvSpPr>
            <p:cNvPr id="8" name="Obdĺžnik 7"/>
            <p:cNvSpPr/>
            <p:nvPr/>
          </p:nvSpPr>
          <p:spPr>
            <a:xfrm>
              <a:off x="6444208" y="5085184"/>
              <a:ext cx="1368152" cy="3600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3" name="Rovná spojnica 12"/>
            <p:cNvCxnSpPr/>
            <p:nvPr/>
          </p:nvCxnSpPr>
          <p:spPr>
            <a:xfrm>
              <a:off x="7812360" y="5301208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ovná spojnica 13"/>
            <p:cNvCxnSpPr/>
            <p:nvPr/>
          </p:nvCxnSpPr>
          <p:spPr>
            <a:xfrm>
              <a:off x="5508104" y="5301208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ovacia šípka 19"/>
            <p:cNvCxnSpPr/>
            <p:nvPr/>
          </p:nvCxnSpPr>
          <p:spPr>
            <a:xfrm flipV="1">
              <a:off x="7236296" y="5445224"/>
              <a:ext cx="0" cy="576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>
              <a:off x="6300192" y="6021288"/>
              <a:ext cx="9361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Reostat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836712"/>
            <a:ext cx="7992888" cy="533968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Reostat môžeme zapojiť ako </a:t>
            </a:r>
            <a:r>
              <a:rPr lang="sk-SK" sz="2400" i="1" dirty="0" smtClean="0">
                <a:solidFill>
                  <a:srgbClr val="FF0000"/>
                </a:solidFill>
              </a:rPr>
              <a:t>menič elektrického prúdu </a:t>
            </a:r>
            <a:r>
              <a:rPr lang="sk-SK" sz="2400" dirty="0" smtClean="0"/>
              <a:t>v obvode.</a:t>
            </a:r>
          </a:p>
          <a:p>
            <a:r>
              <a:rPr lang="sk-SK" sz="2400" dirty="0" smtClean="0"/>
              <a:t>V obvode je vtedy zapojený jeden koniec </a:t>
            </a:r>
            <a:r>
              <a:rPr lang="sk-SK" sz="2400" b="1" dirty="0" smtClean="0"/>
              <a:t>A</a:t>
            </a:r>
            <a:r>
              <a:rPr lang="sk-SK" sz="2400" dirty="0" smtClean="0"/>
              <a:t> a bežec </a:t>
            </a:r>
            <a:r>
              <a:rPr lang="sk-SK" sz="2400" b="1" dirty="0" smtClean="0"/>
              <a:t>C</a:t>
            </a:r>
            <a:r>
              <a:rPr lang="sk-SK" sz="2400" dirty="0" smtClean="0"/>
              <a:t>. </a:t>
            </a:r>
          </a:p>
          <a:p>
            <a:r>
              <a:rPr lang="sk-SK" sz="2400" dirty="0" smtClean="0"/>
              <a:t>Posunom bežca z bodu </a:t>
            </a:r>
            <a:r>
              <a:rPr lang="sk-SK" sz="2400" b="1" dirty="0" smtClean="0"/>
              <a:t>A</a:t>
            </a:r>
            <a:r>
              <a:rPr lang="sk-SK" sz="2400" dirty="0" smtClean="0"/>
              <a:t> do bodu</a:t>
            </a:r>
            <a:r>
              <a:rPr lang="sk-SK" sz="2400" b="1" dirty="0" smtClean="0"/>
              <a:t> B </a:t>
            </a:r>
            <a:r>
              <a:rPr lang="sk-SK" sz="2400" dirty="0" smtClean="0"/>
              <a:t>sa elektrický odpor reostatu zväčšuje </a:t>
            </a:r>
            <a:r>
              <a:rPr lang="sk-SK" sz="2000" i="1" dirty="0" smtClean="0"/>
              <a:t>(zapojený je odporový drôt s väčšou dĺžkou)</a:t>
            </a:r>
            <a:r>
              <a:rPr lang="sk-SK" sz="2400" dirty="0" smtClean="0"/>
              <a:t> a tým sa zmenšuje elektrický prúd v obvode, žiarovka bude svietiť stále menej.</a:t>
            </a:r>
          </a:p>
          <a:p>
            <a:r>
              <a:rPr lang="sk-SK" sz="2400" dirty="0" smtClean="0"/>
              <a:t>Pri posune bežca od bodu </a:t>
            </a:r>
            <a:r>
              <a:rPr lang="sk-SK" sz="2400" b="1" dirty="0" smtClean="0"/>
              <a:t>B</a:t>
            </a:r>
            <a:r>
              <a:rPr lang="sk-SK" sz="2400" dirty="0" smtClean="0"/>
              <a:t> k bodu </a:t>
            </a:r>
            <a:r>
              <a:rPr lang="sk-SK" sz="2400" b="1" dirty="0" smtClean="0"/>
              <a:t>A</a:t>
            </a:r>
            <a:r>
              <a:rPr lang="sk-SK" sz="2400" dirty="0" smtClean="0"/>
              <a:t> nastane presne opačná situácia</a:t>
            </a:r>
          </a:p>
          <a:p>
            <a:endParaRPr lang="sk-SK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94000" contrast="100000"/>
          </a:blip>
          <a:srcRect/>
          <a:stretch>
            <a:fillRect/>
          </a:stretch>
        </p:blipFill>
        <p:spPr bwMode="auto">
          <a:xfrm>
            <a:off x="4211960" y="4293096"/>
            <a:ext cx="2808312" cy="187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Potenciometer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5976664"/>
          </a:xfrm>
        </p:spPr>
        <p:txBody>
          <a:bodyPr/>
          <a:lstStyle/>
          <a:p>
            <a:r>
              <a:rPr lang="sk-SK" sz="2400" dirty="0" smtClean="0"/>
              <a:t>Reostat môžeme do obvodu zapojiť ako </a:t>
            </a:r>
            <a:r>
              <a:rPr lang="sk-SK" sz="2400" i="1" dirty="0" smtClean="0">
                <a:solidFill>
                  <a:srgbClr val="FF0000"/>
                </a:solidFill>
              </a:rPr>
              <a:t>delič napätia</a:t>
            </a:r>
            <a:r>
              <a:rPr lang="sk-SK" sz="2400" dirty="0" smtClean="0"/>
              <a:t>, vtedy ho nazývame </a:t>
            </a:r>
            <a:r>
              <a:rPr lang="sk-SK" sz="2400" dirty="0" smtClean="0">
                <a:solidFill>
                  <a:srgbClr val="C00000"/>
                </a:solidFill>
              </a:rPr>
              <a:t>potenciometer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V obvode sú vtedy zapojené obidva konce </a:t>
            </a:r>
            <a:r>
              <a:rPr lang="sk-SK" sz="2400" b="1" dirty="0" smtClean="0"/>
              <a:t>A</a:t>
            </a:r>
            <a:r>
              <a:rPr lang="sk-SK" sz="2400" dirty="0" smtClean="0"/>
              <a:t> aj</a:t>
            </a:r>
            <a:r>
              <a:rPr lang="sk-SK" sz="2400" b="1" dirty="0" smtClean="0"/>
              <a:t> B </a:t>
            </a:r>
            <a:r>
              <a:rPr lang="sk-SK" sz="2400" dirty="0" smtClean="0"/>
              <a:t>a aj bežec </a:t>
            </a:r>
            <a:r>
              <a:rPr lang="sk-SK" sz="2400" b="1" dirty="0" smtClean="0"/>
              <a:t>C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Žiarovka je zapojená s potenciometrom paralelne, je na nej rovnaké napätie ako na potenciometri medzi bodmi </a:t>
            </a:r>
            <a:r>
              <a:rPr lang="sk-SK" sz="2400" b="1" dirty="0" smtClean="0"/>
              <a:t>A</a:t>
            </a:r>
            <a:r>
              <a:rPr lang="sk-SK" sz="2400" dirty="0" smtClean="0"/>
              <a:t> </a:t>
            </a:r>
            <a:r>
              <a:rPr lang="sk-SK" sz="2400" dirty="0" err="1" smtClean="0"/>
              <a:t>a</a:t>
            </a:r>
            <a:r>
              <a:rPr lang="sk-SK" sz="2400" dirty="0" smtClean="0"/>
              <a:t> </a:t>
            </a:r>
            <a:r>
              <a:rPr lang="sk-SK" sz="2400" b="1" dirty="0" smtClean="0"/>
              <a:t>C.</a:t>
            </a:r>
          </a:p>
          <a:p>
            <a:r>
              <a:rPr lang="sk-SK" sz="2400" b="1" dirty="0" smtClean="0"/>
              <a:t>Potenciometer vlastne pre žiarovku oddelí časť napätia zdroja.</a:t>
            </a:r>
          </a:p>
          <a:p>
            <a:r>
              <a:rPr lang="sk-SK" sz="2400" dirty="0" smtClean="0"/>
              <a:t>Pri posúvaní bežca od bodu </a:t>
            </a:r>
            <a:r>
              <a:rPr lang="sk-SK" sz="2400" b="1" dirty="0" smtClean="0"/>
              <a:t>A</a:t>
            </a:r>
            <a:r>
              <a:rPr lang="sk-SK" sz="2400" dirty="0" smtClean="0"/>
              <a:t> k bodu </a:t>
            </a:r>
            <a:r>
              <a:rPr lang="sk-SK" sz="2400" b="1" dirty="0" smtClean="0"/>
              <a:t>B</a:t>
            </a:r>
            <a:r>
              <a:rPr lang="sk-SK" sz="2400" dirty="0" smtClean="0"/>
              <a:t> bude žiarovka svietiť stále jasnejšie, pretože dostane viac napätia zdroja.</a:t>
            </a:r>
          </a:p>
          <a:p>
            <a:r>
              <a:rPr lang="sk-SK" sz="2400" dirty="0" smtClean="0"/>
              <a:t>Pri opačnom posune bežca </a:t>
            </a:r>
          </a:p>
          <a:p>
            <a:pPr>
              <a:buNone/>
            </a:pPr>
            <a:r>
              <a:rPr lang="sk-SK" sz="2400" dirty="0" smtClean="0"/>
              <a:t>	bude jas žiarovky slabnúť.</a:t>
            </a:r>
          </a:p>
          <a:p>
            <a:endParaRPr lang="sk-SK" sz="2400" b="1" dirty="0" smtClean="0"/>
          </a:p>
          <a:p>
            <a:endParaRPr lang="sk-SK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lum bright="-94000" contrast="100000"/>
          </a:blip>
          <a:srcRect/>
          <a:stretch>
            <a:fillRect/>
          </a:stretch>
        </p:blipFill>
        <p:spPr bwMode="auto">
          <a:xfrm>
            <a:off x="5364088" y="4797152"/>
            <a:ext cx="2304256" cy="184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  <a:endParaRPr lang="sk-SK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826</TotalTime>
  <Words>230</Words>
  <Application>Microsoft Office PowerPoint</Application>
  <PresentationFormat>Prezentácia na obrazovke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Slunovrat</vt:lpstr>
      <vt:lpstr>Rezistor s premenným odporom</vt:lpstr>
      <vt:lpstr>Prezentácia programu PowerPoint</vt:lpstr>
      <vt:lpstr>Reostat</vt:lpstr>
      <vt:lpstr>Potenciometer 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HP</cp:lastModifiedBy>
  <cp:revision>145</cp:revision>
  <dcterms:created xsi:type="dcterms:W3CDTF">2015-09-07T11:27:53Z</dcterms:created>
  <dcterms:modified xsi:type="dcterms:W3CDTF">2021-02-13T09:32:54Z</dcterms:modified>
</cp:coreProperties>
</file>