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7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85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3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38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4403-F536-42E2-BFE2-D2FA7F329D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5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4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1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01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98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4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08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2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825C-7184-4037-AF29-F946178DEE2A}" type="datetimeFigureOut">
              <a:rPr lang="sk-SK" smtClean="0"/>
              <a:t>26.04.2020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CF3F-8ADF-4585-925E-0FBD9E529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9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933859" cy="6624736"/>
          </a:xfrm>
        </p:spPr>
      </p:pic>
      <p:sp>
        <p:nvSpPr>
          <p:cNvPr id="12" name="Obdélník 11"/>
          <p:cNvSpPr/>
          <p:nvPr/>
        </p:nvSpPr>
        <p:spPr>
          <a:xfrm>
            <a:off x="1079869" y="1268760"/>
            <a:ext cx="6228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Vedenie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elektrického </a:t>
            </a:r>
            <a:r>
              <a:rPr lang="cs-CZ" sz="40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rúdu</a:t>
            </a:r>
            <a:endParaRPr lang="cs-CZ" sz="4000" b="1" cap="none" spc="50" dirty="0" smtClean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 </a:t>
            </a:r>
            <a:r>
              <a:rPr lang="cs-CZ" sz="40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kvapalinách</a:t>
            </a:r>
            <a:endParaRPr lang="cs-CZ" sz="4000" b="1" cap="none" spc="5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4"/>
            <a:ext cx="2235565" cy="18122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t="1175" r="20537" b="8516"/>
          <a:stretch/>
        </p:blipFill>
        <p:spPr>
          <a:xfrm rot="21287810">
            <a:off x="660556" y="4120873"/>
            <a:ext cx="1023723" cy="12713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92199"/>
            <a:ext cx="2592288" cy="409032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44062"/>
            <a:ext cx="2213937" cy="2213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92671"/>
            <a:ext cx="2160240" cy="18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661" y="3154328"/>
            <a:ext cx="4848066" cy="30243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sk-SK" sz="2400" dirty="0" smtClean="0">
                <a:latin typeface="+mj-lt"/>
              </a:rPr>
              <a:t>Keď je v nádobe destilovaná voda žiarovka nesvieti. Nasypme do vody trocha kuchynskej soli a žiarovka začne postupne zväčšovať svoj jas. Obvodom prechádza elektrický prúd , lebo 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roztok kuchynskej soli je elektricky  vodivý. </a:t>
            </a:r>
            <a:r>
              <a:rPr lang="sk-SK" sz="2400" dirty="0" smtClean="0">
                <a:latin typeface="+mj-lt"/>
              </a:rPr>
              <a:t>Ako môžeme vysvetliť tento jav ?</a:t>
            </a:r>
            <a:endParaRPr lang="sk-SK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4767263" y="1720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/>
          </a:p>
        </p:txBody>
      </p:sp>
      <p:sp>
        <p:nvSpPr>
          <p:cNvPr id="35" name="Obdélník 34"/>
          <p:cNvSpPr/>
          <p:nvPr/>
        </p:nvSpPr>
        <p:spPr>
          <a:xfrm>
            <a:off x="461661" y="487296"/>
            <a:ext cx="8209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dirty="0" smtClean="0">
                <a:ea typeface="+mj-ea"/>
                <a:cs typeface="+mj-cs"/>
              </a:rPr>
              <a:t>Už vieme , 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elektrický prúd vo vodičoch je tvorený usmerneným pohybom voľných 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elektrónov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ktoré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vzniknú  uvoľnením </a:t>
            </a:r>
            <a:r>
              <a:rPr lang="sk-SK" sz="2400" dirty="0">
                <a:solidFill>
                  <a:prstClr val="black"/>
                </a:solidFill>
                <a:ea typeface="+mj-ea"/>
                <a:cs typeface="+mj-cs"/>
              </a:rPr>
              <a:t>z  vonkajších vrstiev elektrónových obalov atómov.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Teraz si 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ukážeme,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ako je to s vedením elektrického prúdu v kvapalinách. Z hodín chémie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viete,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že </a:t>
            </a:r>
            <a:r>
              <a:rPr lang="sk-SK" sz="2400" dirty="0" smtClean="0">
                <a:solidFill>
                  <a:srgbClr val="FF0000"/>
                </a:solidFill>
                <a:ea typeface="+mj-ea"/>
                <a:cs typeface="+mj-cs"/>
              </a:rPr>
              <a:t>destilovaná voda je elektrický izolant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. Dokážeme to jednoduchým pokusom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keď  zapojíme elektrický obvod podľa obrázka.               </a:t>
            </a:r>
            <a:endParaRPr lang="sk-SK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67" y="2852936"/>
            <a:ext cx="3921159" cy="38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89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8208"/>
            <a:ext cx="39624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048596" cy="4824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400" dirty="0" smtClean="0"/>
              <a:t>V kryštalickej štruktúre kuchynskej soli sú ióny sodíka Na</a:t>
            </a:r>
            <a:r>
              <a:rPr lang="sk-SK" sz="2400" baseline="30000" dirty="0" smtClean="0"/>
              <a:t>+ </a:t>
            </a:r>
            <a:r>
              <a:rPr lang="sk-SK" sz="2400" dirty="0" smtClean="0"/>
              <a:t>a ióny chlóru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 </a:t>
            </a:r>
            <a:r>
              <a:rPr lang="sk-SK" sz="2400" dirty="0" smtClean="0"/>
              <a:t>pevne viazané. Ak soľ dáme do vody , pôsobením molekúl vody sa väzby medzi iónmi uvoľnia a roztok soli potom obsahuje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a záporné ióny </a:t>
            </a:r>
            <a:r>
              <a:rPr lang="sk-SK" sz="2400" dirty="0" err="1" smtClean="0"/>
              <a:t>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, ktoré sa neusporiadane pohybujú. Ak to takéhoto roztoku vložíme dve elektródy pripojené na póly </a:t>
            </a:r>
            <a:r>
              <a:rPr lang="sk-SK" sz="2400" dirty="0" smtClean="0"/>
              <a:t>zdroja, </a:t>
            </a:r>
            <a:r>
              <a:rPr lang="sk-SK" sz="2400" dirty="0" smtClean="0"/>
              <a:t>začnú  sa záporné ióny Cl</a:t>
            </a:r>
            <a:r>
              <a:rPr lang="sk-SK" sz="2400" baseline="30000" dirty="0" smtClean="0"/>
              <a:t>-</a:t>
            </a:r>
            <a:r>
              <a:rPr lang="sk-SK" sz="2400" dirty="0" smtClean="0"/>
              <a:t> pohybovať ku kladnej elektróde a kladné ióny Na</a:t>
            </a:r>
            <a:r>
              <a:rPr lang="sk-SK" sz="2400" baseline="30000" dirty="0" smtClean="0"/>
              <a:t>+</a:t>
            </a:r>
            <a:r>
              <a:rPr lang="sk-SK" sz="2400" dirty="0" smtClean="0"/>
              <a:t> k zápornej </a:t>
            </a:r>
            <a:r>
              <a:rPr lang="sk-SK" sz="2400" dirty="0" smtClean="0"/>
              <a:t>elektróde. </a:t>
            </a:r>
            <a:r>
              <a:rPr lang="sk-SK" sz="2400" dirty="0" smtClean="0">
                <a:solidFill>
                  <a:srgbClr val="FF0000"/>
                </a:solidFill>
              </a:rPr>
              <a:t>Elektrický </a:t>
            </a:r>
            <a:r>
              <a:rPr lang="sk-SK" sz="2400" dirty="0">
                <a:solidFill>
                  <a:srgbClr val="FF0000"/>
                </a:solidFill>
              </a:rPr>
              <a:t>prúd vo vodnom roztoku </a:t>
            </a:r>
            <a:r>
              <a:rPr lang="sk-SK" sz="2400" dirty="0"/>
              <a:t>kuchynskej </a:t>
            </a:r>
            <a:r>
              <a:rPr lang="sk-SK" sz="2400" dirty="0" smtClean="0"/>
              <a:t>soli </a:t>
            </a:r>
            <a:r>
              <a:rPr lang="sk-SK" sz="2400" dirty="0" smtClean="0">
                <a:solidFill>
                  <a:srgbClr val="FF0000"/>
                </a:solidFill>
              </a:rPr>
              <a:t>je tvorený </a:t>
            </a:r>
            <a:r>
              <a:rPr lang="sk-SK" sz="2400" b="1" dirty="0" smtClean="0">
                <a:solidFill>
                  <a:srgbClr val="FF0000"/>
                </a:solidFill>
              </a:rPr>
              <a:t>usmerneným pohybom </a:t>
            </a:r>
            <a:r>
              <a:rPr lang="sk-SK" sz="2400" b="1" dirty="0">
                <a:solidFill>
                  <a:srgbClr val="FF0000"/>
                </a:solidFill>
              </a:rPr>
              <a:t>kladných a záporných </a:t>
            </a:r>
            <a:r>
              <a:rPr lang="sk-SK" sz="2400" b="1" dirty="0" smtClean="0">
                <a:solidFill>
                  <a:srgbClr val="FF0000"/>
                </a:solidFill>
              </a:rPr>
              <a:t>iónov</a:t>
            </a:r>
            <a:r>
              <a:rPr lang="sk-SK" sz="2400" dirty="0" smtClean="0">
                <a:solidFill>
                  <a:srgbClr val="FF0000"/>
                </a:solidFill>
              </a:rPr>
              <a:t>.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</a:pPr>
            <a:endParaRPr lang="sk-SK" sz="24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3"/>
            <a:ext cx="4320480" cy="28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642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136904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sk-SK" sz="2400" dirty="0" smtClean="0"/>
              <a:t>Vedením elektrického prúdu v elektrolytoch                                    sa zaoberal aj anglický fyzik </a:t>
            </a:r>
            <a:r>
              <a:rPr lang="sk-SK" sz="2400" b="1" dirty="0" smtClean="0"/>
              <a:t>M. </a:t>
            </a:r>
            <a:r>
              <a:rPr lang="sk-SK" sz="2400" b="1" dirty="0" err="1" smtClean="0"/>
              <a:t>Faraday</a:t>
            </a:r>
            <a:r>
              <a:rPr lang="sk-SK" sz="2400" dirty="0" smtClean="0"/>
              <a:t>.                                                 </a:t>
            </a:r>
            <a:r>
              <a:rPr lang="sk-SK" sz="2400" dirty="0"/>
              <a:t>Zaviedol pojmy: elektrolýza, anóda, katóda</a:t>
            </a:r>
            <a:r>
              <a:rPr lang="sk-SK" sz="2400" dirty="0" smtClean="0"/>
              <a:t>,                                                              </a:t>
            </a:r>
            <a:r>
              <a:rPr lang="sk-SK" sz="2400" dirty="0"/>
              <a:t>ión. </a:t>
            </a:r>
            <a:r>
              <a:rPr lang="sk-SK" sz="2400" dirty="0" smtClean="0"/>
              <a:t>Skúmal chemické účinky </a:t>
            </a:r>
            <a:r>
              <a:rPr lang="sk-SK" sz="2400" dirty="0"/>
              <a:t>elektrického </a:t>
            </a:r>
            <a:r>
              <a:rPr lang="sk-SK" sz="2400" dirty="0" smtClean="0"/>
              <a:t>                                                     prúdu a roku  </a:t>
            </a:r>
            <a:r>
              <a:rPr lang="sk-SK" sz="2400" dirty="0"/>
              <a:t>1834 </a:t>
            </a:r>
            <a:r>
              <a:rPr lang="sk-SK" sz="2400" dirty="0" smtClean="0"/>
              <a:t>definoval </a:t>
            </a:r>
            <a:r>
              <a:rPr lang="sk-SK" sz="2400" dirty="0"/>
              <a:t>zákony </a:t>
            </a:r>
            <a:r>
              <a:rPr lang="sk-SK" sz="2400" dirty="0" smtClean="0"/>
              <a:t>                                                        elektrolýzy </a:t>
            </a:r>
            <a:r>
              <a:rPr lang="sk-SK" sz="2400" dirty="0"/>
              <a:t>(tzv. </a:t>
            </a:r>
            <a:r>
              <a:rPr lang="sk-SK" sz="2400" dirty="0" err="1" smtClean="0"/>
              <a:t>Faradayove</a:t>
            </a:r>
            <a:r>
              <a:rPr lang="sk-SK" sz="2400" dirty="0" smtClean="0"/>
              <a:t> </a:t>
            </a:r>
            <a:r>
              <a:rPr lang="sk-SK" sz="2400" dirty="0" smtClean="0"/>
              <a:t>zákony)                                                                                  </a:t>
            </a:r>
            <a:r>
              <a:rPr lang="sk-SK" sz="2400" dirty="0" smtClean="0">
                <a:solidFill>
                  <a:srgbClr val="FF0000"/>
                </a:solidFill>
              </a:rPr>
              <a:t>V kvapalinách vedú elektrický prúd voľné                                                                  ióny - </a:t>
            </a:r>
            <a:r>
              <a:rPr lang="sk-SK" sz="2400" b="1" dirty="0" smtClean="0">
                <a:solidFill>
                  <a:srgbClr val="FF0000"/>
                </a:solidFill>
              </a:rPr>
              <a:t>katióny a anióny</a:t>
            </a:r>
            <a:r>
              <a:rPr lang="sk-SK" sz="2400" dirty="0" smtClean="0">
                <a:solidFill>
                  <a:srgbClr val="FF0000"/>
                </a:solidFill>
              </a:rPr>
              <a:t>. Vodivé </a:t>
            </a:r>
            <a:r>
              <a:rPr lang="sk-SK" sz="2400" dirty="0" smtClean="0">
                <a:solidFill>
                  <a:srgbClr val="FF0000"/>
                </a:solidFill>
              </a:rPr>
              <a:t>roztoky, </a:t>
            </a:r>
            <a:r>
              <a:rPr lang="sk-SK" sz="2400" dirty="0" smtClean="0">
                <a:solidFill>
                  <a:srgbClr val="FF0000"/>
                </a:solidFill>
              </a:rPr>
              <a:t>v ktorých sa takéto ióny nachádzajú nazývame </a:t>
            </a:r>
            <a:r>
              <a:rPr lang="sk-SK" sz="2400" b="1" dirty="0" smtClean="0">
                <a:solidFill>
                  <a:srgbClr val="FF0000"/>
                </a:solidFill>
              </a:rPr>
              <a:t>elektrolyty</a:t>
            </a:r>
            <a:r>
              <a:rPr lang="sk-SK" sz="2400" dirty="0" smtClean="0">
                <a:solidFill>
                  <a:srgbClr val="FF0000"/>
                </a:solidFill>
              </a:rPr>
              <a:t>. </a:t>
            </a:r>
            <a:r>
              <a:rPr lang="sk-SK" sz="2400" dirty="0" smtClean="0">
                <a:solidFill>
                  <a:srgbClr val="FF0000"/>
                </a:solidFill>
              </a:rPr>
              <a:t>Elektrolytmi môžu byť vodné roztoky solí (</a:t>
            </a:r>
            <a:r>
              <a:rPr lang="sk-SK" sz="2400" dirty="0" err="1" smtClean="0">
                <a:solidFill>
                  <a:srgbClr val="FF0000"/>
                </a:solidFill>
              </a:rPr>
              <a:t>NaCl</a:t>
            </a:r>
            <a:r>
              <a:rPr lang="sk-SK" sz="2400" dirty="0" smtClean="0">
                <a:solidFill>
                  <a:srgbClr val="FF0000"/>
                </a:solidFill>
              </a:rPr>
              <a:t>, </a:t>
            </a:r>
            <a:r>
              <a:rPr lang="sk-SK" sz="2400" dirty="0" err="1" smtClean="0">
                <a:solidFill>
                  <a:srgbClr val="FF0000"/>
                </a:solidFill>
              </a:rPr>
              <a:t>KCl</a:t>
            </a:r>
            <a:r>
              <a:rPr lang="sk-SK" sz="2400" dirty="0" smtClean="0">
                <a:solidFill>
                  <a:srgbClr val="FF0000"/>
                </a:solidFill>
              </a:rPr>
              <a:t>), kyselín </a:t>
            </a:r>
            <a:r>
              <a:rPr lang="sk-SK" sz="2400" dirty="0">
                <a:solidFill>
                  <a:srgbClr val="FF0000"/>
                </a:solidFill>
              </a:rPr>
              <a:t>(H</a:t>
            </a:r>
            <a:r>
              <a:rPr lang="sk-SK" sz="2400" baseline="-25000" dirty="0">
                <a:solidFill>
                  <a:srgbClr val="FF0000"/>
                </a:solidFill>
              </a:rPr>
              <a:t>2</a:t>
            </a:r>
            <a:r>
              <a:rPr lang="sk-SK" sz="2400" dirty="0">
                <a:solidFill>
                  <a:srgbClr val="FF0000"/>
                </a:solidFill>
              </a:rPr>
              <a:t>SO</a:t>
            </a:r>
            <a:r>
              <a:rPr lang="sk-SK" sz="2400" baseline="-25000" dirty="0">
                <a:solidFill>
                  <a:srgbClr val="FF0000"/>
                </a:solidFill>
              </a:rPr>
              <a:t>4</a:t>
            </a:r>
            <a:r>
              <a:rPr lang="sk-SK" sz="2400" dirty="0">
                <a:solidFill>
                  <a:srgbClr val="FF0000"/>
                </a:solidFill>
              </a:rPr>
              <a:t>, </a:t>
            </a:r>
            <a:r>
              <a:rPr lang="sk-SK" sz="2400" dirty="0" smtClean="0">
                <a:solidFill>
                  <a:srgbClr val="FF0000"/>
                </a:solidFill>
              </a:rPr>
              <a:t>                                          HNO</a:t>
            </a:r>
            <a:r>
              <a:rPr lang="sk-SK" sz="2400" baseline="-25000" dirty="0" smtClean="0">
                <a:solidFill>
                  <a:srgbClr val="FF0000"/>
                </a:solidFill>
              </a:rPr>
              <a:t>3</a:t>
            </a:r>
            <a:r>
              <a:rPr lang="sk-SK" sz="2400" dirty="0" smtClean="0">
                <a:solidFill>
                  <a:srgbClr val="FF0000"/>
                </a:solidFill>
              </a:rPr>
              <a:t>) a zásad (KOH, </a:t>
            </a:r>
            <a:r>
              <a:rPr lang="sk-SK" sz="2400" dirty="0" err="1" smtClean="0">
                <a:solidFill>
                  <a:srgbClr val="FF0000"/>
                </a:solidFill>
              </a:rPr>
              <a:t>NaOH</a:t>
            </a:r>
            <a:r>
              <a:rPr lang="sk-SK" sz="2400" dirty="0" smtClean="0">
                <a:solidFill>
                  <a:srgbClr val="FF0000"/>
                </a:solidFill>
              </a:rPr>
              <a:t>)                                                                    </a:t>
            </a:r>
            <a:r>
              <a:rPr lang="sk-SK" sz="2400" dirty="0" smtClean="0"/>
              <a:t> Ľudské telo tiež </a:t>
            </a:r>
            <a:r>
              <a:rPr lang="sk-SK" sz="2400" dirty="0"/>
              <a:t>vylučuje </a:t>
            </a:r>
            <a:r>
              <a:rPr lang="sk-SK" sz="2400" dirty="0" smtClean="0"/>
              <a:t> elektrolyty –                                                                     pri </a:t>
            </a:r>
            <a:r>
              <a:rPr lang="sk-SK" sz="2400" dirty="0" smtClean="0"/>
              <a:t>potení, vylučovaní, krvácaní </a:t>
            </a:r>
            <a:r>
              <a:rPr lang="sk-SK" sz="2400" dirty="0" smtClean="0"/>
              <a:t>atď.</a:t>
            </a:r>
            <a:endParaRPr lang="sk-SK" sz="2400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sk-SK" sz="2400" u="sng" dirty="0" smtClean="0">
              <a:solidFill>
                <a:schemeClr val="folHlink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372299" y="306896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000" b="1" dirty="0"/>
              <a:t>M. FARADAY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24" y="4238206"/>
            <a:ext cx="2924668" cy="1686642"/>
          </a:xfrm>
          <a:prstGeom prst="rect">
            <a:avLst/>
          </a:prstGeom>
        </p:spPr>
      </p:pic>
      <p:pic>
        <p:nvPicPr>
          <p:cNvPr id="3074" name="Picture 2" descr="http://www.historyofsurgery.co.uk/Web%20Pages/Images/farada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35" y="690439"/>
            <a:ext cx="2103829" cy="2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7716"/>
            <a:ext cx="2664296" cy="2311137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281" y="391620"/>
            <a:ext cx="849093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k-SK" sz="2400" dirty="0" smtClean="0"/>
              <a:t>Ak do elektrolytu vložíme dve elektródy a pripojíme ich ku svorkám jednosmerného zdroja napätia, vznikne medzi elektródami elektrické pole vo vnútri </a:t>
            </a:r>
            <a:r>
              <a:rPr lang="sk-SK" sz="2400" dirty="0" smtClean="0"/>
              <a:t>elektrolytu, </a:t>
            </a:r>
            <a:r>
              <a:rPr lang="sk-SK" sz="2400" dirty="0" smtClean="0"/>
              <a:t>ktoré vyvoláva usmernený pohyb iónov v roztoku (iónová vodivosť)</a:t>
            </a:r>
          </a:p>
          <a:p>
            <a:pPr marL="0" indent="0" eaLnBrk="1" hangingPunct="1">
              <a:buNone/>
              <a:defRPr/>
            </a:pPr>
            <a:r>
              <a:rPr lang="sk-SK" sz="2400" dirty="0" smtClean="0">
                <a:solidFill>
                  <a:srgbClr val="FF0000"/>
                </a:solidFill>
              </a:rPr>
              <a:t>Katióny sa  pohybujú ku katóde pripojenej k zápornej svorke zdroja a anióny k anóde. </a:t>
            </a:r>
            <a:r>
              <a:rPr lang="sk-SK" sz="2400" dirty="0" smtClean="0">
                <a:solidFill>
                  <a:srgbClr val="FF0000"/>
                </a:solidFill>
              </a:rPr>
              <a:t>Dej, </a:t>
            </a:r>
            <a:r>
              <a:rPr lang="sk-SK" sz="2400" dirty="0" smtClean="0">
                <a:solidFill>
                  <a:srgbClr val="FF0000"/>
                </a:solidFill>
              </a:rPr>
              <a:t>pri ktorom prechodom </a:t>
            </a:r>
            <a:r>
              <a:rPr lang="sk-SK" sz="2400" dirty="0" smtClean="0">
                <a:solidFill>
                  <a:srgbClr val="FF0000"/>
                </a:solidFill>
              </a:rPr>
              <a:t>elektrického prúdu </a:t>
            </a:r>
            <a:r>
              <a:rPr lang="sk-SK" sz="2400" dirty="0" smtClean="0">
                <a:solidFill>
                  <a:srgbClr val="FF0000"/>
                </a:solidFill>
              </a:rPr>
              <a:t>elektrolytom dochádza k látkovým zmenám nazývame </a:t>
            </a:r>
            <a:r>
              <a:rPr lang="sk-SK" sz="2400" b="1" dirty="0" smtClean="0">
                <a:solidFill>
                  <a:srgbClr val="FF0000"/>
                </a:solidFill>
              </a:rPr>
              <a:t>elektrolýza</a:t>
            </a:r>
            <a:r>
              <a:rPr lang="sk-SK" sz="2400" dirty="0" smtClean="0">
                <a:solidFill>
                  <a:srgbClr val="FF0000"/>
                </a:solidFill>
              </a:rPr>
              <a:t>. Pri elektrolýze sa na katóde vždy vylučuje vodík alebo kov. </a:t>
            </a:r>
            <a:endParaRPr lang="sk-SK" sz="2000" u="sng" dirty="0" smtClean="0">
              <a:solidFill>
                <a:schemeClr val="folHlin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3433665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/>
              <a:t>Elektrický </a:t>
            </a:r>
            <a:r>
              <a:rPr lang="sk-SK" sz="2400" b="1" i="1" dirty="0"/>
              <a:t>prúd vedú aj</a:t>
            </a:r>
            <a:r>
              <a:rPr lang="sk-SK" sz="2400" dirty="0"/>
              <a:t>:</a:t>
            </a:r>
          </a:p>
          <a:p>
            <a:pPr marL="177800" indent="-177800">
              <a:buClr>
                <a:srgbClr val="FF3300"/>
              </a:buClr>
            </a:pPr>
            <a:r>
              <a:rPr lang="sk-SK" sz="2400" dirty="0" smtClean="0"/>
              <a:t>- vlhký </a:t>
            </a:r>
            <a:r>
              <a:rPr lang="sk-SK" sz="2400" dirty="0"/>
              <a:t>znečistený povrch látok </a:t>
            </a:r>
            <a:r>
              <a:rPr lang="sk-SK" sz="2400" dirty="0" smtClean="0"/>
              <a:t>(</a:t>
            </a:r>
            <a:r>
              <a:rPr lang="sk-SK" sz="2400" dirty="0"/>
              <a:t>drevo, sklo, </a:t>
            </a:r>
            <a:r>
              <a:rPr lang="sk-SK" sz="2400" dirty="0" smtClean="0"/>
              <a:t> plast) </a:t>
            </a:r>
          </a:p>
          <a:p>
            <a:pPr>
              <a:buClr>
                <a:srgbClr val="FF3300"/>
              </a:buClr>
            </a:pPr>
            <a:r>
              <a:rPr lang="sk-SK" sz="2400" dirty="0" smtClean="0"/>
              <a:t>- vlhké </a:t>
            </a:r>
            <a:r>
              <a:rPr lang="sk-SK" sz="2400" dirty="0"/>
              <a:t>vrstvy zemského povrchu </a:t>
            </a:r>
          </a:p>
          <a:p>
            <a:pPr marL="177800" indent="-177800">
              <a:defRPr/>
            </a:pPr>
            <a:r>
              <a:rPr lang="sk-SK" sz="2400" dirty="0" smtClean="0"/>
              <a:t>- kvapaliny </a:t>
            </a:r>
            <a:r>
              <a:rPr lang="sk-SK" sz="2400" dirty="0"/>
              <a:t>v našom tele a pot vylučovaný </a:t>
            </a:r>
            <a:r>
              <a:rPr lang="sk-SK" sz="2400" dirty="0" smtClean="0"/>
              <a:t>pokožkou </a:t>
            </a:r>
            <a:r>
              <a:rPr lang="sk-SK" sz="2400" dirty="0" smtClean="0"/>
              <a:t>(preto </a:t>
            </a:r>
            <a:r>
              <a:rPr lang="sk-SK" sz="2400" dirty="0"/>
              <a:t>je </a:t>
            </a:r>
            <a:r>
              <a:rPr lang="sk-SK" sz="2400" dirty="0">
                <a:solidFill>
                  <a:srgbClr val="FF0000"/>
                </a:solidFill>
              </a:rPr>
              <a:t>pri zaobchádzaní s elektrickými </a:t>
            </a:r>
            <a:r>
              <a:rPr lang="sk-SK" sz="2400" dirty="0" smtClean="0">
                <a:solidFill>
                  <a:srgbClr val="FF0000"/>
                </a:solidFill>
              </a:rPr>
              <a:t>zariadeniami nebezpečné     používať </a:t>
            </a:r>
            <a:r>
              <a:rPr lang="sk-SK" sz="2400" dirty="0">
                <a:solidFill>
                  <a:srgbClr val="FF0000"/>
                </a:solidFill>
              </a:rPr>
              <a:t>vlhké </a:t>
            </a:r>
            <a:r>
              <a:rPr lang="sk-SK" sz="2400" dirty="0" smtClean="0">
                <a:solidFill>
                  <a:srgbClr val="FF0000"/>
                </a:solidFill>
              </a:rPr>
              <a:t>izolanty </a:t>
            </a:r>
            <a:r>
              <a:rPr lang="sk-SK" sz="2400" dirty="0" smtClean="0">
                <a:solidFill>
                  <a:srgbClr val="FF0000"/>
                </a:solidFill>
              </a:rPr>
              <a:t>alebo </a:t>
            </a:r>
            <a:r>
              <a:rPr lang="sk-SK" sz="2400" dirty="0">
                <a:solidFill>
                  <a:srgbClr val="FF0000"/>
                </a:solidFill>
              </a:rPr>
              <a:t>pracovať </a:t>
            </a:r>
            <a:r>
              <a:rPr lang="sk-SK" sz="2400" dirty="0" smtClean="0">
                <a:solidFill>
                  <a:srgbClr val="FF0000"/>
                </a:solidFill>
              </a:rPr>
              <a:t>  mokrými </a:t>
            </a:r>
            <a:r>
              <a:rPr lang="sk-SK" sz="2400" dirty="0" smtClean="0">
                <a:solidFill>
                  <a:srgbClr val="FF0000"/>
                </a:solidFill>
              </a:rPr>
              <a:t>rukami</a:t>
            </a:r>
            <a:r>
              <a:rPr lang="sk-SK" sz="2400" dirty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!</a:t>
            </a:r>
            <a:r>
              <a:rPr lang="sk-SK" sz="2400" dirty="0" smtClean="0"/>
              <a:t>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88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23703"/>
            <a:ext cx="2376264" cy="174063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536" y="989439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Elektrolýza má bohaté využitie vo vede aj v  technickej praxi. Z  roztokov alebo z  roztavených rúd sa </a:t>
            </a:r>
            <a:r>
              <a:rPr lang="sk-SK" sz="2400" dirty="0" smtClean="0">
                <a:solidFill>
                  <a:srgbClr val="FF0000"/>
                </a:solidFill>
              </a:rPr>
              <a:t>elektrolýzou </a:t>
            </a:r>
            <a:r>
              <a:rPr lang="sk-SK" sz="2400" dirty="0">
                <a:solidFill>
                  <a:srgbClr val="FF0000"/>
                </a:solidFill>
              </a:rPr>
              <a:t>získavajú čisté </a:t>
            </a:r>
            <a:r>
              <a:rPr lang="sk-SK" sz="2400" dirty="0" smtClean="0">
                <a:solidFill>
                  <a:srgbClr val="FF0000"/>
                </a:solidFill>
              </a:rPr>
              <a:t>kovy </a:t>
            </a:r>
            <a:r>
              <a:rPr lang="sk-SK" sz="2400" dirty="0" smtClean="0"/>
              <a:t>, </a:t>
            </a:r>
            <a:r>
              <a:rPr lang="sk-SK" sz="2400" dirty="0"/>
              <a:t>ako napríklad z  oxidu hlinitého hliník. </a:t>
            </a:r>
            <a:r>
              <a:rPr lang="sk-SK" sz="2400" dirty="0">
                <a:solidFill>
                  <a:srgbClr val="FF0000"/>
                </a:solidFill>
              </a:rPr>
              <a:t>Elektrolýza sa tiež využíva pri </a:t>
            </a:r>
            <a:r>
              <a:rPr lang="sk-SK" sz="2400" dirty="0" smtClean="0">
                <a:solidFill>
                  <a:srgbClr val="FF0000"/>
                </a:solidFill>
              </a:rPr>
              <a:t>galvanickom pokovovaní </a:t>
            </a:r>
            <a:r>
              <a:rPr lang="sk-SK" sz="2400" dirty="0">
                <a:solidFill>
                  <a:srgbClr val="FF0000"/>
                </a:solidFill>
              </a:rPr>
              <a:t>predmetov</a:t>
            </a:r>
            <a:r>
              <a:rPr lang="sk-SK" sz="2400" dirty="0"/>
              <a:t> (napríklad </a:t>
            </a:r>
            <a:r>
              <a:rPr lang="sk-SK" sz="2400" dirty="0" smtClean="0"/>
              <a:t>chrómom , zinkom , zlatom ) </a:t>
            </a:r>
            <a:r>
              <a:rPr lang="sk-SK" sz="2400" dirty="0"/>
              <a:t>vďaka čomu sa stávajú odolnejšie voči </a:t>
            </a:r>
            <a:r>
              <a:rPr lang="sk-SK" sz="2400" dirty="0" smtClean="0"/>
              <a:t>korózii a získajú lepšie mechanické a chemická vlastnosti. </a:t>
            </a:r>
            <a:r>
              <a:rPr lang="sk-SK" sz="2400" dirty="0" smtClean="0"/>
              <a:t>Predmet, </a:t>
            </a:r>
            <a:r>
              <a:rPr lang="sk-SK" sz="2400" dirty="0"/>
              <a:t>ktorý chceme galvanicky </a:t>
            </a:r>
            <a:r>
              <a:rPr lang="sk-SK" sz="2400" dirty="0" smtClean="0"/>
              <a:t>pokovovať,  </a:t>
            </a:r>
            <a:r>
              <a:rPr lang="sk-SK" sz="2400" dirty="0"/>
              <a:t>musí byť </a:t>
            </a:r>
            <a:r>
              <a:rPr lang="sk-SK" sz="2400" dirty="0" smtClean="0"/>
              <a:t>katódou a anódou </a:t>
            </a:r>
            <a:r>
              <a:rPr lang="sk-SK" sz="2400" dirty="0"/>
              <a:t>je spravidla </a:t>
            </a:r>
            <a:r>
              <a:rPr lang="sk-SK" sz="2400" dirty="0" smtClean="0"/>
              <a:t>kov, </a:t>
            </a:r>
            <a:r>
              <a:rPr lang="sk-SK" sz="2400" dirty="0"/>
              <a:t>ktorého ióny obsahuje </a:t>
            </a:r>
            <a:r>
              <a:rPr lang="sk-SK" sz="2400" dirty="0" smtClean="0"/>
              <a:t>elektrolyt</a:t>
            </a:r>
            <a:r>
              <a:rPr lang="cs-CZ" sz="2400" dirty="0" smtClean="0">
                <a:latin typeface="+mj-lt"/>
              </a:rPr>
              <a:t>.</a:t>
            </a:r>
            <a:r>
              <a:rPr lang="sk-SK" sz="2400" dirty="0" smtClean="0"/>
              <a:t> </a:t>
            </a:r>
            <a:r>
              <a:rPr lang="sk-SK" sz="2400" dirty="0">
                <a:solidFill>
                  <a:srgbClr val="FF0000"/>
                </a:solidFill>
              </a:rPr>
              <a:t>Na </a:t>
            </a:r>
            <a:r>
              <a:rPr lang="sk-SK" sz="2400" dirty="0" smtClean="0">
                <a:solidFill>
                  <a:srgbClr val="FF0000"/>
                </a:solidFill>
              </a:rPr>
              <a:t>princípe </a:t>
            </a:r>
            <a:r>
              <a:rPr lang="sk-SK" sz="2400" dirty="0">
                <a:solidFill>
                  <a:srgbClr val="FF0000"/>
                </a:solidFill>
              </a:rPr>
              <a:t>elektrolýzy sú založené </a:t>
            </a:r>
            <a:r>
              <a:rPr lang="sk-SK" sz="2400" dirty="0" smtClean="0">
                <a:solidFill>
                  <a:srgbClr val="FF0000"/>
                </a:solidFill>
              </a:rPr>
              <a:t>aj dôležité </a:t>
            </a:r>
            <a:r>
              <a:rPr lang="sk-SK" sz="2400" dirty="0">
                <a:solidFill>
                  <a:srgbClr val="FF0000"/>
                </a:solidFill>
              </a:rPr>
              <a:t>zdroje elektrického </a:t>
            </a:r>
            <a:r>
              <a:rPr lang="sk-SK" sz="2400" dirty="0" smtClean="0">
                <a:solidFill>
                  <a:srgbClr val="FF0000"/>
                </a:solidFill>
              </a:rPr>
              <a:t>napätia – </a:t>
            </a:r>
            <a:r>
              <a:rPr lang="sk-SK" sz="2400" b="1" dirty="0" smtClean="0">
                <a:solidFill>
                  <a:srgbClr val="FF0000"/>
                </a:solidFill>
              </a:rPr>
              <a:t>akumulátory.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10013" y="404664"/>
            <a:ext cx="3723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cap="none" spc="50" dirty="0" err="1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Využitie</a:t>
            </a:r>
            <a:r>
              <a:rPr lang="cs-CZ" sz="3200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cs-CZ" sz="3200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elektrolýzy</a:t>
            </a:r>
            <a:endParaRPr lang="cs-CZ" sz="3200" cap="none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1"/>
            <a:ext cx="2195826" cy="18024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696" y="4740765"/>
            <a:ext cx="1282756" cy="17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166732" cy="1166732"/>
          </a:xfrm>
        </p:spPr>
      </p:pic>
      <p:sp>
        <p:nvSpPr>
          <p:cNvPr id="4" name="Obdélník 3"/>
          <p:cNvSpPr/>
          <p:nvPr/>
        </p:nvSpPr>
        <p:spPr>
          <a:xfrm>
            <a:off x="2987824" y="476672"/>
            <a:ext cx="3031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Opakovanie</a:t>
            </a:r>
            <a:endParaRPr lang="cs-CZ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64340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sk-SK" sz="2400" dirty="0" smtClean="0"/>
              <a:t>1. Ako by si </a:t>
            </a:r>
            <a:r>
              <a:rPr lang="sk-SK" sz="2400" dirty="0" smtClean="0"/>
              <a:t>dokázal, </a:t>
            </a:r>
            <a:r>
              <a:rPr lang="sk-SK" sz="2400" dirty="0" smtClean="0"/>
              <a:t>že destilovaná voda nevedie elektrický prúd ?</a:t>
            </a:r>
          </a:p>
          <a:p>
            <a:r>
              <a:rPr lang="sk-SK" sz="2400" dirty="0" smtClean="0"/>
              <a:t>2. Aké častice  vedú elektrický prúd v kvapalinách ?</a:t>
            </a:r>
          </a:p>
          <a:p>
            <a:r>
              <a:rPr lang="sk-SK" sz="2400" dirty="0" smtClean="0"/>
              <a:t>3. Čo je elektrolyt a čo môže obsahovať ?</a:t>
            </a:r>
          </a:p>
          <a:p>
            <a:pPr marL="354013" indent="-354013"/>
            <a:r>
              <a:rPr lang="sk-SK" sz="2400" dirty="0" smtClean="0"/>
              <a:t>4. Popíš pojmy </a:t>
            </a:r>
            <a:r>
              <a:rPr lang="sk-SK" sz="2400" dirty="0" smtClean="0"/>
              <a:t>katión, anión, katóda, </a:t>
            </a:r>
            <a:r>
              <a:rPr lang="sk-SK" sz="2400" dirty="0" smtClean="0"/>
              <a:t>anóda a kto tieto pojmy   zaviedol.</a:t>
            </a:r>
          </a:p>
          <a:p>
            <a:pPr marL="354013" indent="-354013"/>
            <a:r>
              <a:rPr lang="sk-SK" sz="2400" dirty="0" smtClean="0"/>
              <a:t>5. Prečo je nebezpečné pracovať s elektrickými </a:t>
            </a:r>
          </a:p>
          <a:p>
            <a:pPr marL="354013" indent="-354013"/>
            <a:r>
              <a:rPr lang="sk-SK" sz="2400" dirty="0"/>
              <a:t> </a:t>
            </a:r>
            <a:r>
              <a:rPr lang="sk-SK" sz="2400" dirty="0" smtClean="0"/>
              <a:t>    zariadeniami mokrými rukami ?</a:t>
            </a:r>
          </a:p>
          <a:p>
            <a:pPr marL="354013" indent="-354013"/>
            <a:r>
              <a:rPr lang="sk-SK" sz="2400" dirty="0" smtClean="0"/>
              <a:t>6. Čo je elektrolýza a čo pri nej prebieha?</a:t>
            </a:r>
          </a:p>
          <a:p>
            <a:pPr marL="354013" indent="-354013"/>
            <a:r>
              <a:rPr lang="sk-SK" sz="2400" dirty="0" smtClean="0"/>
              <a:t>7. Kde sa elektrolýza využíva  v praxi ?</a:t>
            </a:r>
          </a:p>
          <a:p>
            <a:endParaRPr lang="sk-SK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96758"/>
            <a:ext cx="18059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628</Words>
  <Application>Microsoft Office PowerPoint</Application>
  <PresentationFormat>Prezentácia na obrazovke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HP</cp:lastModifiedBy>
  <cp:revision>50</cp:revision>
  <dcterms:created xsi:type="dcterms:W3CDTF">2013-05-04T09:49:04Z</dcterms:created>
  <dcterms:modified xsi:type="dcterms:W3CDTF">2020-04-26T18:33:00Z</dcterms:modified>
</cp:coreProperties>
</file>