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26. 10. 2020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Skúmame elektrické vlastnosti látok. </a:t>
            </a:r>
            <a:br>
              <a:rPr lang="sk-SK" b="1" dirty="0" smtClean="0"/>
            </a:br>
            <a:r>
              <a:rPr lang="sk-SK" b="1" dirty="0" smtClean="0"/>
              <a:t>Elektrický náboj.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66" y="3071810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7" name="Obrázok 6" descr="18535-top_foto1-c4wz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285992"/>
            <a:ext cx="7803208" cy="4395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Zelektrizovanie naše každodenné: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Češeme si vlasy</a:t>
            </a:r>
          </a:p>
          <a:p>
            <a:r>
              <a:rPr lang="sk-SK" dirty="0" smtClean="0"/>
              <a:t>„kopne“ nás kľučka, kamarát, ...</a:t>
            </a:r>
          </a:p>
          <a:p>
            <a:r>
              <a:rPr lang="sk-SK" dirty="0" smtClean="0"/>
              <a:t>Pokúšame sa odhodiť mikroténovú rukavicu po nákupe pečiva </a:t>
            </a:r>
          </a:p>
          <a:p>
            <a:r>
              <a:rPr lang="sk-SK" dirty="0" smtClean="0"/>
              <a:t>.......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7" name="Obrázok 6" descr="pečiv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4214818"/>
            <a:ext cx="2425744" cy="14239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ok 7" descr="vlas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4500570"/>
            <a:ext cx="2643206" cy="21344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Obrázok 8" descr="fkiq7DmJ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643314"/>
            <a:ext cx="1565072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Zelektrizovanie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r>
              <a:rPr lang="sk-SK" dirty="0" smtClean="0"/>
              <a:t>Telesá okolo nás môžeme zelektrizovať </a:t>
            </a:r>
            <a:r>
              <a:rPr lang="sk-SK" b="1" u="sng" dirty="0" smtClean="0"/>
              <a:t>trením</a:t>
            </a:r>
            <a:r>
              <a:rPr lang="sk-SK" dirty="0" smtClean="0"/>
              <a:t>. (mikroténový pásik, balón, pravítko, hrebeň,...)</a:t>
            </a:r>
          </a:p>
          <a:p>
            <a:r>
              <a:rPr lang="sk-SK" dirty="0" smtClean="0"/>
              <a:t>Pri trení týchto telies dochádza medzi nimi k presunu elektrónov z jedného telesa na druhé.</a:t>
            </a:r>
          </a:p>
          <a:p>
            <a:r>
              <a:rPr lang="sk-SK" dirty="0" smtClean="0"/>
              <a:t>Zelektrizované teleso je elektricky nabité, má </a:t>
            </a:r>
            <a:r>
              <a:rPr lang="sk-SK" b="1" dirty="0" smtClean="0">
                <a:solidFill>
                  <a:srgbClr val="FF0000"/>
                </a:solidFill>
              </a:rPr>
              <a:t>elektrický náboj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Opakujeme: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980728"/>
            <a:ext cx="7776864" cy="5616624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Atóm je základná stavebná častica látky. </a:t>
            </a:r>
            <a:r>
              <a:rPr lang="sk-SK" dirty="0" smtClean="0"/>
              <a:t>    Jeho </a:t>
            </a:r>
            <a:r>
              <a:rPr lang="sk-SK" dirty="0" smtClean="0"/>
              <a:t>zloženie:</a:t>
            </a:r>
          </a:p>
          <a:p>
            <a:pPr lvl="1"/>
            <a:r>
              <a:rPr lang="sk-SK" i="1" u="sng" dirty="0" smtClean="0"/>
              <a:t>Atómové jadro</a:t>
            </a:r>
            <a:r>
              <a:rPr lang="sk-SK" dirty="0" smtClean="0"/>
              <a:t>:	- </a:t>
            </a:r>
            <a:r>
              <a:rPr lang="sk-SK" b="1" dirty="0" smtClean="0">
                <a:solidFill>
                  <a:srgbClr val="FF0000"/>
                </a:solidFill>
              </a:rPr>
              <a:t>protóny p</a:t>
            </a:r>
            <a:r>
              <a:rPr lang="sk-SK" b="1" baseline="30000" dirty="0" smtClean="0">
                <a:solidFill>
                  <a:srgbClr val="FF0000"/>
                </a:solidFill>
              </a:rPr>
              <a:t>+</a:t>
            </a:r>
            <a:r>
              <a:rPr lang="sk-SK" baseline="30000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– častice </a:t>
            </a:r>
            <a:r>
              <a:rPr lang="sk-SK" dirty="0" smtClean="0"/>
              <a:t> </a:t>
            </a:r>
            <a:r>
              <a:rPr lang="sk-SK" dirty="0" smtClean="0"/>
              <a:t>					</a:t>
            </a:r>
            <a:r>
              <a:rPr lang="sk-SK" dirty="0" smtClean="0"/>
              <a:t>   s </a:t>
            </a:r>
            <a:r>
              <a:rPr lang="sk-SK" dirty="0" smtClean="0"/>
              <a:t>kladným nábojom</a:t>
            </a:r>
          </a:p>
          <a:p>
            <a:pPr>
              <a:buNone/>
            </a:pPr>
            <a:r>
              <a:rPr lang="sk-SK" dirty="0" smtClean="0"/>
              <a:t>			</a:t>
            </a:r>
            <a:r>
              <a:rPr lang="sk-SK" dirty="0" smtClean="0"/>
              <a:t>	 -</a:t>
            </a:r>
            <a:r>
              <a:rPr lang="sk-SK" b="1" dirty="0" smtClean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neutróny n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0</a:t>
            </a:r>
            <a:r>
              <a:rPr lang="sk-SK" sz="2800" b="1" dirty="0" smtClean="0">
                <a:solidFill>
                  <a:srgbClr val="00B050"/>
                </a:solidFill>
              </a:rPr>
              <a:t> </a:t>
            </a:r>
            <a:r>
              <a:rPr lang="sk-SK" sz="2800" dirty="0" smtClean="0"/>
              <a:t>– častice </a:t>
            </a:r>
            <a:r>
              <a:rPr lang="sk-SK" sz="2800" dirty="0" smtClean="0"/>
              <a:t> </a:t>
            </a:r>
            <a:r>
              <a:rPr lang="sk-SK" sz="2800" dirty="0" smtClean="0"/>
              <a:t>				  </a:t>
            </a:r>
            <a:r>
              <a:rPr lang="sk-SK" sz="2800" dirty="0" smtClean="0"/>
              <a:t> bez elektrického </a:t>
            </a:r>
            <a:r>
              <a:rPr lang="sk-SK" sz="2800" dirty="0" smtClean="0"/>
              <a:t>náboja</a:t>
            </a:r>
          </a:p>
          <a:p>
            <a:pPr lvl="1"/>
            <a:r>
              <a:rPr lang="sk-SK" i="1" u="sng" dirty="0" smtClean="0"/>
              <a:t>Elektrónový obal:</a:t>
            </a:r>
            <a:r>
              <a:rPr lang="sk-SK" dirty="0" smtClean="0"/>
              <a:t> - </a:t>
            </a:r>
            <a:r>
              <a:rPr lang="sk-SK" b="1" dirty="0" smtClean="0">
                <a:solidFill>
                  <a:srgbClr val="00B0F0"/>
                </a:solidFill>
              </a:rPr>
              <a:t>elektróny </a:t>
            </a:r>
            <a:r>
              <a:rPr lang="sk-SK" b="1" dirty="0" smtClean="0">
                <a:solidFill>
                  <a:srgbClr val="00B0F0"/>
                </a:solidFill>
              </a:rPr>
              <a:t>e</a:t>
            </a:r>
            <a:r>
              <a:rPr lang="sk-SK" b="1" baseline="30000" dirty="0" smtClean="0">
                <a:solidFill>
                  <a:srgbClr val="00B0F0"/>
                </a:solidFill>
              </a:rPr>
              <a:t>-- </a:t>
            </a:r>
            <a:r>
              <a:rPr lang="sk-SK" dirty="0" smtClean="0"/>
              <a:t>- častice </a:t>
            </a:r>
            <a:r>
              <a:rPr lang="sk-SK" dirty="0" smtClean="0"/>
              <a:t> </a:t>
            </a:r>
            <a:r>
              <a:rPr lang="sk-SK" dirty="0" smtClean="0"/>
              <a:t>			</a:t>
            </a:r>
            <a:r>
              <a:rPr lang="sk-SK" dirty="0" smtClean="0"/>
              <a:t>             so záporným </a:t>
            </a:r>
            <a:r>
              <a:rPr lang="sk-SK" dirty="0" smtClean="0"/>
              <a:t>elektrickým </a:t>
            </a:r>
            <a:endParaRPr lang="sk-SK" dirty="0" smtClean="0"/>
          </a:p>
          <a:p>
            <a:pPr marL="402336" lvl="1" indent="0">
              <a:buNone/>
            </a:pPr>
            <a:r>
              <a:rPr lang="sk-SK" dirty="0"/>
              <a:t> </a:t>
            </a:r>
            <a:r>
              <a:rPr lang="sk-SK" dirty="0" smtClean="0"/>
              <a:t>      </a:t>
            </a:r>
            <a:r>
              <a:rPr lang="sk-SK" dirty="0" smtClean="0"/>
              <a:t>                    nábojom</a:t>
            </a:r>
            <a:endParaRPr lang="sk-SK" dirty="0" smtClean="0">
              <a:solidFill>
                <a:srgbClr val="00B0F0"/>
              </a:solidFill>
            </a:endParaRPr>
          </a:p>
          <a:p>
            <a:pPr lvl="2">
              <a:buNone/>
            </a:pPr>
            <a:endParaRPr lang="sk-SK" dirty="0" smtClean="0"/>
          </a:p>
          <a:p>
            <a:pPr marL="627063" lvl="2" indent="0">
              <a:buNone/>
            </a:pPr>
            <a:r>
              <a:rPr lang="sk-SK" sz="2800" b="1" dirty="0" smtClean="0">
                <a:solidFill>
                  <a:schemeClr val="accent4">
                    <a:lumMod val="75000"/>
                  </a:schemeClr>
                </a:solidFill>
              </a:rPr>
              <a:t>Každý atóm je navonok elektricky neutrálny!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náboj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/>
          </a:bodyPr>
          <a:lstStyle/>
          <a:p>
            <a:r>
              <a:rPr lang="sk-SK" dirty="0" smtClean="0"/>
              <a:t>Zelektrizované teleso môže mať:</a:t>
            </a:r>
          </a:p>
          <a:p>
            <a:pPr lvl="1"/>
            <a:r>
              <a:rPr lang="sk-SK" dirty="0" smtClean="0">
                <a:solidFill>
                  <a:srgbClr val="FF0000"/>
                </a:solidFill>
              </a:rPr>
              <a:t>Kladný</a:t>
            </a:r>
            <a:r>
              <a:rPr lang="sk-SK" dirty="0" smtClean="0"/>
              <a:t> elektrický náboj</a:t>
            </a:r>
          </a:p>
          <a:p>
            <a:pPr lvl="1"/>
            <a:r>
              <a:rPr lang="sk-SK" dirty="0" smtClean="0">
                <a:solidFill>
                  <a:srgbClr val="00B0F0"/>
                </a:solidFill>
              </a:rPr>
              <a:t>Záporný</a:t>
            </a:r>
            <a:r>
              <a:rPr lang="sk-SK" dirty="0" smtClean="0"/>
              <a:t> elektrický náboj</a:t>
            </a:r>
          </a:p>
          <a:p>
            <a:r>
              <a:rPr lang="sk-SK" dirty="0" smtClean="0"/>
              <a:t>Zelektrizované telesá pôsobia na seba elektrickou silou. Tá môže byť :</a:t>
            </a:r>
          </a:p>
          <a:p>
            <a:pPr lvl="1"/>
            <a:r>
              <a:rPr lang="sk-SK" i="1" dirty="0" smtClean="0"/>
              <a:t>Príťažlivá</a:t>
            </a:r>
            <a:r>
              <a:rPr lang="sk-SK" dirty="0" smtClean="0"/>
              <a:t> medzi nesúhlasnými nábojmi</a:t>
            </a:r>
          </a:p>
          <a:p>
            <a:pPr lvl="1"/>
            <a:endParaRPr lang="sk-SK" dirty="0" smtClean="0"/>
          </a:p>
          <a:p>
            <a:pPr lvl="1"/>
            <a:r>
              <a:rPr lang="sk-SK" i="1" dirty="0" smtClean="0"/>
              <a:t>Odpudivá </a:t>
            </a:r>
            <a:r>
              <a:rPr lang="sk-SK" dirty="0" smtClean="0"/>
              <a:t>medzi súhlasnými nábojmi</a:t>
            </a:r>
            <a:endParaRPr lang="sk-SK" i="1" dirty="0" smtClean="0"/>
          </a:p>
          <a:p>
            <a:pPr lvl="1"/>
            <a:endParaRPr lang="sk-SK" dirty="0" smtClean="0"/>
          </a:p>
        </p:txBody>
      </p:sp>
      <p:sp>
        <p:nvSpPr>
          <p:cNvPr id="13" name="Ovál 12"/>
          <p:cNvSpPr/>
          <p:nvPr/>
        </p:nvSpPr>
        <p:spPr>
          <a:xfrm>
            <a:off x="6286512" y="20716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-</a:t>
            </a:r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6286512" y="1571612"/>
            <a:ext cx="285752" cy="28575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+</a:t>
            </a:r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000364" y="4077072"/>
            <a:ext cx="4357718" cy="285752"/>
            <a:chOff x="3000364" y="4214818"/>
            <a:chExt cx="4357718" cy="285752"/>
          </a:xfrm>
        </p:grpSpPr>
        <p:sp>
          <p:nvSpPr>
            <p:cNvPr id="5" name="Ovál 4"/>
            <p:cNvSpPr/>
            <p:nvPr/>
          </p:nvSpPr>
          <p:spPr>
            <a:xfrm>
              <a:off x="3000364" y="4214818"/>
              <a:ext cx="285752" cy="28575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+</a:t>
              </a:r>
              <a:endParaRPr lang="sk-SK" dirty="0"/>
            </a:p>
          </p:txBody>
        </p:sp>
        <p:sp>
          <p:nvSpPr>
            <p:cNvPr id="7" name="Ovál 6"/>
            <p:cNvSpPr/>
            <p:nvPr/>
          </p:nvSpPr>
          <p:spPr>
            <a:xfrm>
              <a:off x="5929322" y="4214818"/>
              <a:ext cx="285752" cy="28575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+</a:t>
              </a:r>
              <a:endParaRPr lang="sk-SK" dirty="0"/>
            </a:p>
          </p:txBody>
        </p:sp>
        <p:sp>
          <p:nvSpPr>
            <p:cNvPr id="9" name="Ovál 8"/>
            <p:cNvSpPr/>
            <p:nvPr/>
          </p:nvSpPr>
          <p:spPr>
            <a:xfrm>
              <a:off x="4214810" y="4214818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-</a:t>
              </a:r>
              <a:endParaRPr lang="sk-SK" dirty="0"/>
            </a:p>
          </p:txBody>
        </p:sp>
        <p:sp>
          <p:nvSpPr>
            <p:cNvPr id="11" name="Ovál 10"/>
            <p:cNvSpPr/>
            <p:nvPr/>
          </p:nvSpPr>
          <p:spPr>
            <a:xfrm>
              <a:off x="7072330" y="4214818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-</a:t>
              </a:r>
              <a:endParaRPr lang="sk-SK" dirty="0"/>
            </a:p>
          </p:txBody>
        </p:sp>
        <p:cxnSp>
          <p:nvCxnSpPr>
            <p:cNvPr id="16" name="Rovná spojovacia šípka 15"/>
            <p:cNvCxnSpPr/>
            <p:nvPr/>
          </p:nvCxnSpPr>
          <p:spPr>
            <a:xfrm>
              <a:off x="3357554" y="4357694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ovná spojovacia šípka 17"/>
            <p:cNvCxnSpPr/>
            <p:nvPr/>
          </p:nvCxnSpPr>
          <p:spPr>
            <a:xfrm>
              <a:off x="6215074" y="4357694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ovacia šípka 20"/>
            <p:cNvCxnSpPr/>
            <p:nvPr/>
          </p:nvCxnSpPr>
          <p:spPr>
            <a:xfrm rot="10800000">
              <a:off x="6715140" y="4357694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ovná spojovacia šípka 21"/>
            <p:cNvCxnSpPr/>
            <p:nvPr/>
          </p:nvCxnSpPr>
          <p:spPr>
            <a:xfrm rot="10800000">
              <a:off x="3786182" y="4357694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Skupina 25"/>
          <p:cNvGrpSpPr/>
          <p:nvPr/>
        </p:nvGrpSpPr>
        <p:grpSpPr>
          <a:xfrm>
            <a:off x="2571736" y="5157192"/>
            <a:ext cx="5214974" cy="357190"/>
            <a:chOff x="2571736" y="5500702"/>
            <a:chExt cx="5214974" cy="357190"/>
          </a:xfrm>
        </p:grpSpPr>
        <p:sp>
          <p:nvSpPr>
            <p:cNvPr id="6" name="Ovál 5"/>
            <p:cNvSpPr/>
            <p:nvPr/>
          </p:nvSpPr>
          <p:spPr>
            <a:xfrm>
              <a:off x="4143372" y="5572140"/>
              <a:ext cx="285752" cy="28575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+</a:t>
              </a:r>
              <a:endParaRPr lang="sk-SK" dirty="0"/>
            </a:p>
          </p:txBody>
        </p:sp>
        <p:sp>
          <p:nvSpPr>
            <p:cNvPr id="8" name="Ovál 7"/>
            <p:cNvSpPr/>
            <p:nvPr/>
          </p:nvSpPr>
          <p:spPr>
            <a:xfrm>
              <a:off x="3000364" y="5572140"/>
              <a:ext cx="285752" cy="28575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+</a:t>
              </a:r>
              <a:endParaRPr lang="sk-SK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6000760" y="550070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-</a:t>
              </a:r>
              <a:endParaRPr lang="sk-SK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7072330" y="5500702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-</a:t>
              </a:r>
              <a:endParaRPr lang="sk-SK" dirty="0"/>
            </a:p>
          </p:txBody>
        </p:sp>
        <p:cxnSp>
          <p:nvCxnSpPr>
            <p:cNvPr id="17" name="Rovná spojovacia šípka 16"/>
            <p:cNvCxnSpPr/>
            <p:nvPr/>
          </p:nvCxnSpPr>
          <p:spPr>
            <a:xfrm>
              <a:off x="4500562" y="5715016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ovná spojovacia šípka 18"/>
            <p:cNvCxnSpPr/>
            <p:nvPr/>
          </p:nvCxnSpPr>
          <p:spPr>
            <a:xfrm>
              <a:off x="7429520" y="5643578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ovacia šípka 22"/>
            <p:cNvCxnSpPr/>
            <p:nvPr/>
          </p:nvCxnSpPr>
          <p:spPr>
            <a:xfrm rot="10800000">
              <a:off x="5572132" y="5643578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ovná spojovacia šípka 23"/>
            <p:cNvCxnSpPr/>
            <p:nvPr/>
          </p:nvCxnSpPr>
          <p:spPr>
            <a:xfrm rot="10800000">
              <a:off x="2571736" y="5715016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6416" y="274638"/>
            <a:ext cx="7890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náboj </a:t>
            </a:r>
            <a:r>
              <a:rPr lang="sk-SK" dirty="0" smtClean="0"/>
              <a:t>ako </a:t>
            </a:r>
            <a:r>
              <a:rPr lang="sk-SK" dirty="0" smtClean="0"/>
              <a:t>fyzikálna veličina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9592" y="1196752"/>
            <a:ext cx="8136904" cy="5400600"/>
          </a:xfrm>
        </p:spPr>
        <p:txBody>
          <a:bodyPr>
            <a:normAutofit/>
          </a:bodyPr>
          <a:lstStyle/>
          <a:p>
            <a:r>
              <a:rPr lang="sk-SK" dirty="0" smtClean="0"/>
              <a:t>Elektrický náboj je fyzikálna veličina, označuje sa </a:t>
            </a:r>
            <a:r>
              <a:rPr lang="sk-SK" b="1" dirty="0" smtClean="0">
                <a:solidFill>
                  <a:srgbClr val="002060"/>
                </a:solidFill>
              </a:rPr>
              <a:t>Q</a:t>
            </a:r>
            <a:r>
              <a:rPr lang="sk-SK" dirty="0" smtClean="0"/>
              <a:t> a jeho základnou jednotkou je </a:t>
            </a:r>
            <a:r>
              <a:rPr lang="sk-SK" b="1" dirty="0" smtClean="0">
                <a:solidFill>
                  <a:srgbClr val="002060"/>
                </a:solidFill>
              </a:rPr>
              <a:t>coulomb</a:t>
            </a:r>
            <a:r>
              <a:rPr lang="sk-SK" dirty="0" smtClean="0"/>
              <a:t> (</a:t>
            </a:r>
            <a:r>
              <a:rPr lang="sk-SK" dirty="0" err="1" smtClean="0"/>
              <a:t>kulomb</a:t>
            </a:r>
            <a:r>
              <a:rPr lang="sk-SK" dirty="0" smtClean="0"/>
              <a:t>), označenie </a:t>
            </a:r>
            <a:r>
              <a:rPr lang="sk-SK" b="1" dirty="0" smtClean="0">
                <a:solidFill>
                  <a:srgbClr val="002060"/>
                </a:solidFill>
              </a:rPr>
              <a:t>C</a:t>
            </a:r>
            <a:r>
              <a:rPr lang="sk-SK" b="1" dirty="0" smtClean="0"/>
              <a:t>.</a:t>
            </a:r>
          </a:p>
          <a:p>
            <a:r>
              <a:rPr lang="sk-SK" dirty="0" smtClean="0"/>
              <a:t>Existuje najmenší možný elektrický </a:t>
            </a:r>
            <a:r>
              <a:rPr lang="sk-SK" dirty="0" smtClean="0"/>
              <a:t>náboj - </a:t>
            </a:r>
            <a:r>
              <a:rPr lang="sk-SK" b="1" dirty="0" smtClean="0">
                <a:solidFill>
                  <a:srgbClr val="00B050"/>
                </a:solidFill>
              </a:rPr>
              <a:t>elementárny </a:t>
            </a:r>
            <a:r>
              <a:rPr lang="sk-SK" b="1" dirty="0" smtClean="0">
                <a:solidFill>
                  <a:srgbClr val="00B050"/>
                </a:solidFill>
              </a:rPr>
              <a:t>elektrický náboj</a:t>
            </a:r>
            <a:r>
              <a:rPr lang="sk-SK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sk-SK" dirty="0" smtClean="0"/>
              <a:t>Má </a:t>
            </a:r>
            <a:r>
              <a:rPr lang="sk-SK" dirty="0" smtClean="0"/>
              <a:t>ho: </a:t>
            </a:r>
          </a:p>
          <a:p>
            <a:pPr marL="813816" lvl="1" indent="-457200">
              <a:buFontTx/>
              <a:buChar char="-"/>
            </a:pPr>
            <a:r>
              <a:rPr lang="sk-SK" dirty="0" smtClean="0">
                <a:solidFill>
                  <a:srgbClr val="0070C0"/>
                </a:solidFill>
              </a:rPr>
              <a:t>jeden elektrón </a:t>
            </a:r>
            <a:r>
              <a:rPr lang="sk-SK" dirty="0" smtClean="0"/>
              <a:t>(</a:t>
            </a:r>
            <a:r>
              <a:rPr lang="sk-SK" dirty="0" smtClean="0"/>
              <a:t>záporný elementárny </a:t>
            </a:r>
            <a:r>
              <a:rPr lang="sk-SK" dirty="0" smtClean="0"/>
              <a:t>elektrický náboj)</a:t>
            </a:r>
          </a:p>
          <a:p>
            <a:pPr lvl="1">
              <a:buNone/>
            </a:pPr>
            <a:r>
              <a:rPr lang="sk-SK" dirty="0" smtClean="0">
                <a:solidFill>
                  <a:srgbClr val="FF0000"/>
                </a:solidFill>
              </a:rPr>
              <a:t>-   jeden </a:t>
            </a:r>
            <a:r>
              <a:rPr lang="sk-SK" dirty="0" smtClean="0">
                <a:solidFill>
                  <a:srgbClr val="FF0000"/>
                </a:solidFill>
              </a:rPr>
              <a:t>protón </a:t>
            </a:r>
            <a:r>
              <a:rPr lang="sk-SK" dirty="0" smtClean="0"/>
              <a:t>(kladný elementárny </a:t>
            </a:r>
            <a:r>
              <a:rPr lang="sk-SK" dirty="0" smtClean="0"/>
              <a:t>elektrický náboj</a:t>
            </a:r>
            <a:r>
              <a:rPr lang="sk-SK" dirty="0" smtClean="0"/>
              <a:t>)</a:t>
            </a:r>
            <a:endParaRPr lang="sk-SK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620688"/>
            <a:ext cx="7632848" cy="5627712"/>
          </a:xfrm>
          <a:noFill/>
        </p:spPr>
        <p:txBody>
          <a:bodyPr>
            <a:normAutofit lnSpcReduction="10000"/>
          </a:bodyPr>
          <a:lstStyle/>
          <a:p>
            <a:r>
              <a:rPr lang="sk-SK" dirty="0" smtClean="0"/>
              <a:t>Elementárny elektrický náboj je veľmi malý: </a:t>
            </a:r>
          </a:p>
          <a:p>
            <a:pPr algn="ctr">
              <a:buNone/>
            </a:pPr>
            <a:r>
              <a:rPr lang="sk-SK" dirty="0" smtClean="0">
                <a:ln>
                  <a:solidFill>
                    <a:srgbClr val="C00000"/>
                  </a:solidFill>
                </a:ln>
              </a:rPr>
              <a:t>e = 1,602⋅10</a:t>
            </a:r>
            <a:r>
              <a:rPr lang="sk-SK" baseline="30000" dirty="0" smtClean="0">
                <a:ln>
                  <a:solidFill>
                    <a:srgbClr val="C00000"/>
                  </a:solidFill>
                </a:ln>
              </a:rPr>
              <a:t>–19</a:t>
            </a:r>
            <a:r>
              <a:rPr lang="sk-SK" dirty="0" smtClean="0">
                <a:ln>
                  <a:solidFill>
                    <a:srgbClr val="C00000"/>
                  </a:solidFill>
                </a:ln>
              </a:rPr>
              <a:t> C </a:t>
            </a:r>
            <a:r>
              <a:rPr lang="sk-SK" dirty="0" smtClean="0"/>
              <a:t>(náboj protónu)</a:t>
            </a:r>
          </a:p>
          <a:p>
            <a:r>
              <a:rPr lang="sk-SK" sz="3000" i="1" dirty="0" smtClean="0"/>
              <a:t>Pozn.: náboj elektrónu je rovnaký, len záporný.</a:t>
            </a:r>
          </a:p>
          <a:p>
            <a:endParaRPr lang="sk-SK" sz="3000" i="1" dirty="0" smtClean="0"/>
          </a:p>
          <a:p>
            <a:r>
              <a:rPr lang="sk-SK" sz="3000" dirty="0" smtClean="0"/>
              <a:t>Platí: 1C = 6 </a:t>
            </a:r>
            <a:r>
              <a:rPr lang="sk-SK" sz="3000" dirty="0" smtClean="0">
                <a:latin typeface="Candara"/>
              </a:rPr>
              <a:t>· </a:t>
            </a:r>
            <a:r>
              <a:rPr lang="sk-SK" sz="3000" dirty="0" smtClean="0"/>
              <a:t>10</a:t>
            </a:r>
            <a:r>
              <a:rPr lang="sk-SK" sz="3000" baseline="30000" dirty="0" smtClean="0"/>
              <a:t>18 </a:t>
            </a:r>
            <a:r>
              <a:rPr lang="sk-SK" sz="3000" dirty="0" smtClean="0"/>
              <a:t>e </a:t>
            </a:r>
          </a:p>
          <a:p>
            <a:endParaRPr lang="sk-SK" sz="3000" dirty="0" smtClean="0"/>
          </a:p>
          <a:p>
            <a:r>
              <a:rPr lang="sk-SK" sz="3000" dirty="0" smtClean="0"/>
              <a:t>1 C je veľký elektrický náboj, preto sa používa menšia jednotka </a:t>
            </a:r>
            <a:r>
              <a:rPr lang="sk-SK" sz="3000" dirty="0" err="1" smtClean="0"/>
              <a:t>mikrocoulomb</a:t>
            </a:r>
            <a:r>
              <a:rPr lang="sk-SK" sz="3000" dirty="0" smtClean="0"/>
              <a:t>, označenie </a:t>
            </a:r>
            <a:r>
              <a:rPr lang="el-GR" sz="3000" dirty="0" smtClean="0"/>
              <a:t>μ</a:t>
            </a:r>
            <a:r>
              <a:rPr lang="sk-SK" sz="3000" dirty="0" smtClean="0"/>
              <a:t>C.</a:t>
            </a:r>
          </a:p>
          <a:p>
            <a:endParaRPr lang="sk-SK" sz="3000" dirty="0" smtClean="0"/>
          </a:p>
          <a:p>
            <a:r>
              <a:rPr lang="sk-SK" sz="3000" dirty="0" smtClean="0"/>
              <a:t>Platí: 1</a:t>
            </a:r>
            <a:r>
              <a:rPr lang="el-GR" sz="3000" dirty="0" smtClean="0"/>
              <a:t> μ</a:t>
            </a:r>
            <a:r>
              <a:rPr lang="sk-SK" sz="3000" dirty="0" smtClean="0"/>
              <a:t>C = 0,000 001 C</a:t>
            </a:r>
            <a:endParaRPr lang="sk-SK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250</Words>
  <Application>Microsoft Office PowerPoint</Application>
  <PresentationFormat>Prezentácia na obrazovke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Candara</vt:lpstr>
      <vt:lpstr>Corbel</vt:lpstr>
      <vt:lpstr>Gill Sans MT</vt:lpstr>
      <vt:lpstr>Verdana</vt:lpstr>
      <vt:lpstr>Wingdings 2</vt:lpstr>
      <vt:lpstr>Slunovrat</vt:lpstr>
      <vt:lpstr>Skúmame elektrické vlastnosti látok.  Elektrický náboj.</vt:lpstr>
      <vt:lpstr>Zelektrizovanie naše každodenné:</vt:lpstr>
      <vt:lpstr>Zelektrizovanie</vt:lpstr>
      <vt:lpstr>Opakujeme:</vt:lpstr>
      <vt:lpstr>Elektrický náboj</vt:lpstr>
      <vt:lpstr>Elektrický náboj ako fyzikálna veličina</vt:lpstr>
      <vt:lpstr>Prezentácia programu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ZS_Lehnice_2</cp:lastModifiedBy>
  <cp:revision>35</cp:revision>
  <dcterms:created xsi:type="dcterms:W3CDTF">2015-09-07T11:27:53Z</dcterms:created>
  <dcterms:modified xsi:type="dcterms:W3CDTF">2020-10-26T13:08:57Z</dcterms:modified>
</cp:coreProperties>
</file>