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319" r:id="rId3"/>
    <p:sldId id="320" r:id="rId4"/>
    <p:sldId id="322" r:id="rId5"/>
    <p:sldId id="330" r:id="rId6"/>
    <p:sldId id="323" r:id="rId7"/>
    <p:sldId id="331" r:id="rId8"/>
    <p:sldId id="321" r:id="rId9"/>
    <p:sldId id="329" r:id="rId10"/>
    <p:sldId id="324" r:id="rId11"/>
    <p:sldId id="325" r:id="rId12"/>
    <p:sldId id="326" r:id="rId13"/>
    <p:sldId id="327" r:id="rId14"/>
    <p:sldId id="32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18" autoAdjust="0"/>
    <p:restoredTop sz="94660"/>
  </p:normalViewPr>
  <p:slideViewPr>
    <p:cSldViewPr snapToGrid="0">
      <p:cViewPr varScale="1">
        <p:scale>
          <a:sx n="45" d="100"/>
          <a:sy n="45" d="100"/>
        </p:scale>
        <p:origin x="67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6F10A-5931-4764-8DBC-6DAF1DE254E0}" type="datetimeFigureOut">
              <a:rPr lang="sk-SK" smtClean="0"/>
              <a:pPr/>
              <a:t>11.12.2020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5EB345-28BB-48C9-AB0F-C6B14F78520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20958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11.12.2020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3377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11.12.2020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10655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11.12.2020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10926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11.12.2020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15459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11.12.2020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79403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11.12.2020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27327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11.12.2020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69604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11.12.2020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188869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11.12.2020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26273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11.12.2020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58687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11.12.2020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17527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11.12.2020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6340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11.12.2020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42685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11.12.2020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8650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11.12.2020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64737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11.12.2020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28898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11.12.2020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56358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33DDF6-081C-4B5D-BBB8-A843C1AD0665}" type="datetimeFigureOut">
              <a:rPr lang="sk-SK" smtClean="0"/>
              <a:pPr/>
              <a:t>11.12.2020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45156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D19174-0530-412A-9E1D-FDECA4560F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3927" y="360737"/>
            <a:ext cx="10279777" cy="2949325"/>
          </a:xfrm>
        </p:spPr>
        <p:txBody>
          <a:bodyPr/>
          <a:lstStyle/>
          <a:p>
            <a:pPr algn="ctr"/>
            <a:r>
              <a:rPr lang="sk-SK" b="1" dirty="0" smtClean="0"/>
              <a:t>IV. DRUHÁ SVETOVÁ VOJNA</a:t>
            </a:r>
            <a:endParaRPr lang="sk-SK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75110F8-441D-466C-A2BC-A4C4C00360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9166" y="4250303"/>
            <a:ext cx="9180117" cy="2484566"/>
          </a:xfrm>
        </p:spPr>
        <p:txBody>
          <a:bodyPr>
            <a:normAutofit/>
          </a:bodyPr>
          <a:lstStyle/>
          <a:p>
            <a:r>
              <a:rPr lang="sk-S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EURÓPA – OBEŤ DIKTÁTOROV</a:t>
            </a:r>
            <a:endParaRPr lang="sk-SK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981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C03BBE-F32B-4907-B96E-4498B715D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341244"/>
            <a:ext cx="10018713" cy="851452"/>
          </a:xfrm>
        </p:spPr>
        <p:txBody>
          <a:bodyPr>
            <a:normAutofit/>
          </a:bodyPr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Prvá fáza 2. svetovej vojny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6BB9E5C-7ABE-498B-B311-DDFFCE173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6490" y="2755266"/>
            <a:ext cx="10197230" cy="371454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18000"/>
              </a:lnSpc>
              <a:buSzPct val="100000"/>
              <a:tabLst>
                <a:tab pos="0" algn="l"/>
                <a:tab pos="720725" algn="l"/>
                <a:tab pos="1444625" algn="l"/>
                <a:tab pos="2168525" algn="l"/>
                <a:tab pos="2892425" algn="l"/>
                <a:tab pos="3616325" algn="l"/>
                <a:tab pos="4343400" algn="l"/>
                <a:tab pos="5064125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</a:pPr>
            <a:r>
              <a:rPr lang="sk-SK" altLang="sk-SK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ZSSR: </a:t>
            </a:r>
          </a:p>
          <a:p>
            <a:pPr algn="just">
              <a:lnSpc>
                <a:spcPct val="118000"/>
              </a:lnSpc>
              <a:buSzPct val="100000"/>
              <a:buFontTx/>
              <a:buChar char="-"/>
              <a:tabLst>
                <a:tab pos="0" algn="l"/>
                <a:tab pos="720725" algn="l"/>
                <a:tab pos="1444625" algn="l"/>
                <a:tab pos="2168525" algn="l"/>
                <a:tab pos="2892425" algn="l"/>
                <a:tab pos="3616325" algn="l"/>
                <a:tab pos="4343400" algn="l"/>
                <a:tab pos="5064125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</a:pPr>
            <a:r>
              <a:rPr lang="sk-SK" altLang="sk-SK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17.9.1939 napadol Poľsko z východu, obsadenie územia</a:t>
            </a:r>
          </a:p>
          <a:p>
            <a:pPr algn="just">
              <a:lnSpc>
                <a:spcPct val="118000"/>
              </a:lnSpc>
              <a:buSzPct val="100000"/>
              <a:buFontTx/>
              <a:buChar char="-"/>
              <a:tabLst>
                <a:tab pos="0" algn="l"/>
                <a:tab pos="720725" algn="l"/>
                <a:tab pos="1444625" algn="l"/>
                <a:tab pos="2168525" algn="l"/>
                <a:tab pos="2892425" algn="l"/>
                <a:tab pos="3616325" algn="l"/>
                <a:tab pos="4343400" algn="l"/>
                <a:tab pos="5064125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</a:pPr>
            <a:r>
              <a:rPr lang="sk-SK" altLang="sk-SK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vypovedal vojnu Fínsku (odstúpilo mu časť územia)</a:t>
            </a:r>
          </a:p>
          <a:p>
            <a:pPr algn="just">
              <a:lnSpc>
                <a:spcPct val="118000"/>
              </a:lnSpc>
              <a:buSzPct val="100000"/>
              <a:buFontTx/>
              <a:buChar char="-"/>
              <a:tabLst>
                <a:tab pos="0" algn="l"/>
                <a:tab pos="720725" algn="l"/>
                <a:tab pos="1444625" algn="l"/>
                <a:tab pos="2168525" algn="l"/>
                <a:tab pos="2892425" algn="l"/>
                <a:tab pos="3616325" algn="l"/>
                <a:tab pos="4343400" algn="l"/>
                <a:tab pos="5064125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</a:pPr>
            <a:r>
              <a:rPr lang="sk-SK" altLang="sk-SK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1940 obsadil pobaltské štáty, Besarábiu, Severnú Bukovinu</a:t>
            </a:r>
          </a:p>
          <a:p>
            <a:pPr algn="just"/>
            <a:endParaRPr lang="sk-SK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9961" y="4133580"/>
            <a:ext cx="3743325" cy="253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122" name="Picture 2" descr="Setkání Sovětské armády a wehrmachtu na polském území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7342" y="4140678"/>
            <a:ext cx="3704416" cy="25102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182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C03BBE-F32B-4907-B96E-4498B715D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341244"/>
            <a:ext cx="10018713" cy="851452"/>
          </a:xfrm>
        </p:spPr>
        <p:txBody>
          <a:bodyPr>
            <a:normAutofit/>
          </a:bodyPr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Prvá fáza 2. svetovej vojny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6BB9E5C-7ABE-498B-B311-DDFFCE173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7477" y="2229053"/>
            <a:ext cx="10567359" cy="4628947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endParaRPr lang="sk-SK" sz="5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18000"/>
              </a:lnSpc>
              <a:buSzPct val="100000"/>
              <a:tabLst>
                <a:tab pos="0" algn="l"/>
                <a:tab pos="720725" algn="l"/>
                <a:tab pos="1444625" algn="l"/>
                <a:tab pos="2168525" algn="l"/>
                <a:tab pos="2892425" algn="l"/>
                <a:tab pos="3616325" algn="l"/>
                <a:tab pos="4343400" algn="l"/>
                <a:tab pos="5064125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</a:pPr>
            <a:r>
              <a:rPr lang="sk-SK" altLang="sk-SK" sz="5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Nemecko:</a:t>
            </a:r>
          </a:p>
          <a:p>
            <a:pPr algn="just">
              <a:lnSpc>
                <a:spcPct val="118000"/>
              </a:lnSpc>
              <a:buSzPct val="100000"/>
              <a:buFontTx/>
              <a:buChar char="-"/>
              <a:tabLst>
                <a:tab pos="0" algn="l"/>
                <a:tab pos="720725" algn="l"/>
                <a:tab pos="1444625" algn="l"/>
                <a:tab pos="2168525" algn="l"/>
                <a:tab pos="2892425" algn="l"/>
                <a:tab pos="3616325" algn="l"/>
                <a:tab pos="4343400" algn="l"/>
                <a:tab pos="5064125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</a:pPr>
            <a:r>
              <a:rPr lang="sk-SK" altLang="sk-SK" sz="5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29.9.1939 dobilo Varšavu, kapitulácia Poľska (3 časti – územie pripojené k Nemecku, Generálny </a:t>
            </a:r>
            <a:r>
              <a:rPr lang="sk-SK" altLang="sk-SK" sz="5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gouvernement</a:t>
            </a:r>
            <a:r>
              <a:rPr lang="sk-SK" altLang="sk-SK" sz="5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spravovaný Nemcami, územie pripojené ZSSR)</a:t>
            </a:r>
          </a:p>
          <a:p>
            <a:pPr algn="just">
              <a:lnSpc>
                <a:spcPct val="118000"/>
              </a:lnSpc>
              <a:buSzPct val="100000"/>
              <a:buFontTx/>
              <a:buChar char="-"/>
              <a:tabLst>
                <a:tab pos="0" algn="l"/>
                <a:tab pos="720725" algn="l"/>
                <a:tab pos="1444625" algn="l"/>
                <a:tab pos="2168525" algn="l"/>
                <a:tab pos="2892425" algn="l"/>
                <a:tab pos="3616325" algn="l"/>
                <a:tab pos="4343400" algn="l"/>
                <a:tab pos="5064125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</a:pPr>
            <a:r>
              <a:rPr lang="sk-SK" altLang="sk-SK" sz="5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jar 1940 obsadilo Dánsko, Nórsko, Holandsko, Belgicko</a:t>
            </a:r>
          </a:p>
          <a:p>
            <a:pPr algn="just">
              <a:lnSpc>
                <a:spcPct val="118000"/>
              </a:lnSpc>
              <a:buSzPct val="100000"/>
              <a:buFontTx/>
              <a:buChar char="-"/>
              <a:tabLst>
                <a:tab pos="0" algn="l"/>
                <a:tab pos="720725" algn="l"/>
                <a:tab pos="1444625" algn="l"/>
                <a:tab pos="2168525" algn="l"/>
                <a:tab pos="2892425" algn="l"/>
                <a:tab pos="3616325" algn="l"/>
                <a:tab pos="4343400" algn="l"/>
                <a:tab pos="5064125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</a:pPr>
            <a:r>
              <a:rPr lang="sk-SK" altLang="sk-SK" sz="5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jún 1940 obsadilo Francúzsko (rozdelené na 2 časti – 1. časť okupovaná Nemeckom, 2. časť francúzska vláda vo </a:t>
            </a:r>
            <a:r>
              <a:rPr lang="sk-SK" altLang="sk-SK" sz="5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Vichy</a:t>
            </a:r>
            <a:r>
              <a:rPr lang="sk-SK" altLang="sk-SK" sz="5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kontrolovaná Nemeckom)</a:t>
            </a:r>
          </a:p>
          <a:p>
            <a:pPr algn="just">
              <a:lnSpc>
                <a:spcPct val="118000"/>
              </a:lnSpc>
              <a:buSzPct val="100000"/>
              <a:buNone/>
              <a:tabLst>
                <a:tab pos="0" algn="l"/>
                <a:tab pos="720725" algn="l"/>
                <a:tab pos="1444625" algn="l"/>
                <a:tab pos="2168525" algn="l"/>
                <a:tab pos="2892425" algn="l"/>
                <a:tab pos="3616325" algn="l"/>
                <a:tab pos="4343400" algn="l"/>
                <a:tab pos="5064125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</a:pPr>
            <a:endParaRPr lang="sk-SK" altLang="sk-SK" sz="3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sk-SK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https://upload.wikimedia.org/wikipedia/commons/0/03/Gelb_manstei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18830" y="5351972"/>
            <a:ext cx="2131140" cy="1333500"/>
          </a:xfrm>
          <a:prstGeom prst="rect">
            <a:avLst/>
          </a:prstGeom>
          <a:noFill/>
        </p:spPr>
      </p:pic>
      <p:pic>
        <p:nvPicPr>
          <p:cNvPr id="4100" name="Picture 4" descr="https://upload.wikimedia.org/wikipedia/commons/3/30/Nazi-parading-in-elysian-fields-paris-desert-194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48709" y="5037826"/>
            <a:ext cx="2855643" cy="1673524"/>
          </a:xfrm>
          <a:prstGeom prst="rect">
            <a:avLst/>
          </a:prstGeom>
          <a:noFill/>
        </p:spPr>
      </p:pic>
      <p:pic>
        <p:nvPicPr>
          <p:cNvPr id="4102" name="Picture 6" descr="Battle of France colla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57735" y="5055079"/>
            <a:ext cx="2605178" cy="1647646"/>
          </a:xfrm>
          <a:prstGeom prst="rect">
            <a:avLst/>
          </a:prstGeom>
          <a:noFill/>
        </p:spPr>
      </p:pic>
      <p:pic>
        <p:nvPicPr>
          <p:cNvPr id="4104" name="Picture 8" descr="Battle of Poland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11751" y="146648"/>
            <a:ext cx="2003782" cy="18891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182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C03BBE-F32B-4907-B96E-4498B715D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341244"/>
            <a:ext cx="10018713" cy="851452"/>
          </a:xfrm>
        </p:spPr>
        <p:txBody>
          <a:bodyPr>
            <a:normAutofit/>
          </a:bodyPr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Prvá fáza 2. svetovej vojny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6BB9E5C-7ABE-498B-B311-DDFFCE173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611" y="3635159"/>
            <a:ext cx="10197230" cy="371454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sk-S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18000"/>
              </a:lnSpc>
              <a:buSzPct val="100000"/>
              <a:tabLst>
                <a:tab pos="0" algn="l"/>
                <a:tab pos="720725" algn="l"/>
                <a:tab pos="1444625" algn="l"/>
                <a:tab pos="2168525" algn="l"/>
                <a:tab pos="2892425" algn="l"/>
                <a:tab pos="3616325" algn="l"/>
                <a:tab pos="4343400" algn="l"/>
                <a:tab pos="5064125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</a:pPr>
            <a:r>
              <a:rPr lang="sk-SK" altLang="sk-S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Nemecko:</a:t>
            </a:r>
          </a:p>
          <a:p>
            <a:pPr algn="just">
              <a:lnSpc>
                <a:spcPct val="118000"/>
              </a:lnSpc>
              <a:buSzPct val="100000"/>
              <a:buFontTx/>
              <a:buChar char="-"/>
              <a:tabLst>
                <a:tab pos="0" algn="l"/>
                <a:tab pos="720725" algn="l"/>
                <a:tab pos="1444625" algn="l"/>
                <a:tab pos="2168525" algn="l"/>
                <a:tab pos="2892425" algn="l"/>
                <a:tab pos="3616325" algn="l"/>
                <a:tab pos="4343400" algn="l"/>
                <a:tab pos="5064125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</a:pPr>
            <a:r>
              <a:rPr lang="sk-SK" alt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august – október 1940  letecká bitka o Veľkú Britániu</a:t>
            </a:r>
          </a:p>
          <a:p>
            <a:pPr algn="just">
              <a:lnSpc>
                <a:spcPct val="118000"/>
              </a:lnSpc>
              <a:buSzPct val="100000"/>
              <a:buFontTx/>
              <a:buChar char="-"/>
              <a:tabLst>
                <a:tab pos="0" algn="l"/>
                <a:tab pos="720725" algn="l"/>
                <a:tab pos="1444625" algn="l"/>
                <a:tab pos="2168525" algn="l"/>
                <a:tab pos="2892425" algn="l"/>
                <a:tab pos="3616325" algn="l"/>
                <a:tab pos="4343400" algn="l"/>
                <a:tab pos="5064125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</a:pPr>
            <a:r>
              <a:rPr lang="sk-SK" alt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víťazstvo RAF proti </a:t>
            </a:r>
            <a:r>
              <a:rPr lang="sk-SK" altLang="sk-SK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Luftwaffe</a:t>
            </a:r>
            <a:endParaRPr lang="sk-SK" altLang="sk-SK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18000"/>
              </a:lnSpc>
              <a:buSzPct val="100000"/>
              <a:buFontTx/>
              <a:buChar char="-"/>
              <a:tabLst>
                <a:tab pos="0" algn="l"/>
                <a:tab pos="720725" algn="l"/>
                <a:tab pos="1444625" algn="l"/>
                <a:tab pos="2168525" algn="l"/>
                <a:tab pos="2892425" algn="l"/>
                <a:tab pos="3616325" algn="l"/>
                <a:tab pos="4343400" algn="l"/>
                <a:tab pos="5064125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</a:pPr>
            <a:r>
              <a:rPr lang="sk-SK" alt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muselo sa vzdať myšlienky na vylodenie </a:t>
            </a:r>
          </a:p>
          <a:p>
            <a:pPr algn="just">
              <a:lnSpc>
                <a:spcPct val="118000"/>
              </a:lnSpc>
              <a:buSzPct val="100000"/>
              <a:buNone/>
              <a:tabLst>
                <a:tab pos="0" algn="l"/>
                <a:tab pos="720725" algn="l"/>
                <a:tab pos="1444625" algn="l"/>
                <a:tab pos="2168525" algn="l"/>
                <a:tab pos="2892425" algn="l"/>
                <a:tab pos="3616325" algn="l"/>
                <a:tab pos="4343400" algn="l"/>
                <a:tab pos="5064125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</a:pPr>
            <a:endParaRPr lang="sk-SK" altLang="sk-SK" sz="3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18000"/>
              </a:lnSpc>
              <a:buSzPct val="100000"/>
              <a:buNone/>
              <a:tabLst>
                <a:tab pos="0" algn="l"/>
                <a:tab pos="720725" algn="l"/>
                <a:tab pos="1444625" algn="l"/>
                <a:tab pos="2168525" algn="l"/>
                <a:tab pos="2892425" algn="l"/>
                <a:tab pos="3616325" algn="l"/>
                <a:tab pos="4343400" algn="l"/>
                <a:tab pos="5064125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</a:pPr>
            <a:endParaRPr lang="sk-SK" altLang="sk-SK" sz="3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sk-SK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4" name="AutoShape 2" descr="Výsledok vyhľadávania obrázkov pre dopyt letecka vojna o britaniu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076" name="AutoShape 4" descr="Výsledok vyhľadávania obrázkov pre dopyt letecka vojna o britaniu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078" name="AutoShape 6" descr="Výsledok vyhľadávania obrázkov pre dopyt letecka vojna o britaniu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3080" name="Picture 8" descr="Battle of Britai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52957" y="2872596"/>
            <a:ext cx="2435105" cy="3837857"/>
          </a:xfrm>
          <a:prstGeom prst="rect">
            <a:avLst/>
          </a:prstGeom>
          <a:noFill/>
        </p:spPr>
      </p:pic>
      <p:pic>
        <p:nvPicPr>
          <p:cNvPr id="3082" name="Picture 10" descr="https://upload.wikimedia.org/wikipedia/commons/thumb/e/ea/The_Battle_of_Britain_HU54417.jpg/220px-The_Battle_of_Britain_HU544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08534" y="357366"/>
            <a:ext cx="2095500" cy="1543051"/>
          </a:xfrm>
          <a:prstGeom prst="rect">
            <a:avLst/>
          </a:prstGeom>
          <a:noFill/>
        </p:spPr>
      </p:pic>
      <p:pic>
        <p:nvPicPr>
          <p:cNvPr id="3084" name="Picture 12" descr="https://upload.wikimedia.org/wikipedia/commons/thumb/d/d0/602sqdn-spit1.jpg/220px-602sqdn-spit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6955" y="4418910"/>
            <a:ext cx="2587625" cy="1654086"/>
          </a:xfrm>
          <a:prstGeom prst="rect">
            <a:avLst/>
          </a:prstGeom>
          <a:noFill/>
        </p:spPr>
      </p:pic>
      <p:pic>
        <p:nvPicPr>
          <p:cNvPr id="3086" name="Picture 14" descr="https://upload.wikimedia.org/wikipedia/commons/thumb/2/28/Bundesarchiv_Bild_101I-058-1784A-14%2C_Frankreich%2C_Jagdflugzeuge_Me_109_auf_Feldflugplatz.jpg/220px-Bundesarchiv_Bild_101I-058-1784A-14%2C_Frankreich%2C_Jagdflugzeuge_Me_109_auf_Feldflugplatz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60155" y="4398062"/>
            <a:ext cx="2561746" cy="1623175"/>
          </a:xfrm>
          <a:prstGeom prst="rect">
            <a:avLst/>
          </a:prstGeom>
          <a:noFill/>
        </p:spPr>
      </p:pic>
      <p:pic>
        <p:nvPicPr>
          <p:cNvPr id="3088" name="Picture 16" descr="https://upload.wikimedia.org/wikipedia/commons/thumb/b/b8/Bundesarchiv_Bild_141-0678%2C_Flugzeuge_Heinkel_He_111.jpg/220px-Bundesarchiv_Bild_141-0678%2C_Flugzeuge_Heinkel_He_11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17092" y="4399501"/>
            <a:ext cx="2346085" cy="16044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182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C03BBE-F32B-4907-B96E-4498B715D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341244"/>
            <a:ext cx="10018713" cy="851452"/>
          </a:xfrm>
        </p:spPr>
        <p:txBody>
          <a:bodyPr>
            <a:normAutofit/>
          </a:bodyPr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Prvá fáza 2. svetovej vojny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6BB9E5C-7ABE-498B-B311-DDFFCE173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8249" y="3493699"/>
            <a:ext cx="10197230" cy="440809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18000"/>
              </a:lnSpc>
              <a:buSzPct val="100000"/>
              <a:tabLst>
                <a:tab pos="0" algn="l"/>
                <a:tab pos="720725" algn="l"/>
                <a:tab pos="1444625" algn="l"/>
                <a:tab pos="2168525" algn="l"/>
                <a:tab pos="2892425" algn="l"/>
                <a:tab pos="3616325" algn="l"/>
                <a:tab pos="4343400" algn="l"/>
                <a:tab pos="5064125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</a:pPr>
            <a:r>
              <a:rPr lang="sk-SK" altLang="sk-SK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Taliansko:</a:t>
            </a:r>
          </a:p>
          <a:p>
            <a:pPr algn="just">
              <a:lnSpc>
                <a:spcPct val="118000"/>
              </a:lnSpc>
              <a:buSzPct val="100000"/>
              <a:buFontTx/>
              <a:buChar char="-"/>
              <a:tabLst>
                <a:tab pos="0" algn="l"/>
                <a:tab pos="720725" algn="l"/>
                <a:tab pos="1444625" algn="l"/>
                <a:tab pos="2168525" algn="l"/>
                <a:tab pos="2892425" algn="l"/>
                <a:tab pos="3616325" algn="l"/>
                <a:tab pos="4343400" algn="l"/>
                <a:tab pos="5064125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</a:pPr>
            <a:r>
              <a:rPr lang="sk-SK" altLang="sk-SK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1940 napadlo neúspešne Grécko, pomoc Nemecka, obsadenie Grécka</a:t>
            </a:r>
          </a:p>
          <a:p>
            <a:pPr algn="just">
              <a:lnSpc>
                <a:spcPct val="118000"/>
              </a:lnSpc>
              <a:buSzPct val="100000"/>
              <a:buFontTx/>
              <a:buChar char="-"/>
              <a:tabLst>
                <a:tab pos="0" algn="l"/>
                <a:tab pos="720725" algn="l"/>
                <a:tab pos="1444625" algn="l"/>
                <a:tab pos="2168525" algn="l"/>
                <a:tab pos="2892425" algn="l"/>
                <a:tab pos="3616325" algn="l"/>
                <a:tab pos="4343400" algn="l"/>
                <a:tab pos="5064125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</a:pPr>
            <a:r>
              <a:rPr lang="sk-SK" altLang="sk-SK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1940 zaútočilo na Egypt, vytlačené do Líbye, stratilo Etiópiu, pomoc Nemecka - </a:t>
            </a:r>
            <a:r>
              <a:rPr lang="sk-SK" altLang="sk-SK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Africacorps</a:t>
            </a:r>
            <a:r>
              <a:rPr lang="sk-SK" altLang="sk-SK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 čele s generálom E. </a:t>
            </a:r>
            <a:r>
              <a:rPr lang="sk-SK" altLang="sk-SK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Rommel</a:t>
            </a:r>
            <a:r>
              <a:rPr lang="sk-SK" altLang="sk-SK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(„púštna líška)</a:t>
            </a:r>
          </a:p>
          <a:p>
            <a:pPr algn="just">
              <a:lnSpc>
                <a:spcPct val="118000"/>
              </a:lnSpc>
              <a:buSzPct val="100000"/>
              <a:buFontTx/>
              <a:buChar char="-"/>
              <a:tabLst>
                <a:tab pos="0" algn="l"/>
                <a:tab pos="720725" algn="l"/>
                <a:tab pos="1444625" algn="l"/>
                <a:tab pos="2168525" algn="l"/>
                <a:tab pos="2892425" algn="l"/>
                <a:tab pos="3616325" algn="l"/>
                <a:tab pos="4343400" algn="l"/>
                <a:tab pos="5064125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</a:pPr>
            <a:endParaRPr lang="sk-SK" altLang="sk-SK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18000"/>
              </a:lnSpc>
              <a:buSzPct val="100000"/>
              <a:buNone/>
              <a:tabLst>
                <a:tab pos="0" algn="l"/>
                <a:tab pos="720725" algn="l"/>
                <a:tab pos="1444625" algn="l"/>
                <a:tab pos="2168525" algn="l"/>
                <a:tab pos="2892425" algn="l"/>
                <a:tab pos="3616325" algn="l"/>
                <a:tab pos="4343400" algn="l"/>
                <a:tab pos="5064125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</a:pPr>
            <a:endParaRPr lang="sk-SK" altLang="sk-SK" sz="3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18000"/>
              </a:lnSpc>
              <a:buSzPct val="100000"/>
              <a:buNone/>
              <a:tabLst>
                <a:tab pos="0" algn="l"/>
                <a:tab pos="720725" algn="l"/>
                <a:tab pos="1444625" algn="l"/>
                <a:tab pos="2168525" algn="l"/>
                <a:tab pos="2892425" algn="l"/>
                <a:tab pos="3616325" algn="l"/>
                <a:tab pos="4343400" algn="l"/>
                <a:tab pos="5064125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</a:pPr>
            <a:endParaRPr lang="sk-SK" altLang="sk-SK" sz="3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sk-SK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4" name="Picture 6" descr="Výsledok vyhľadávania obrázkov pre dopyt libya druhá svetova vojna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7758" y="4658263"/>
            <a:ext cx="4589253" cy="1975449"/>
          </a:xfrm>
          <a:prstGeom prst="rect">
            <a:avLst/>
          </a:prstGeom>
          <a:noFill/>
        </p:spPr>
      </p:pic>
      <p:pic>
        <p:nvPicPr>
          <p:cNvPr id="3074" name="Picture 2" descr="Výsledok vyhľadávania obrázkov pre dopyt rommel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72069" y="4675517"/>
            <a:ext cx="4329322" cy="1984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182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C03BBE-F32B-4907-B96E-4498B715D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341244"/>
            <a:ext cx="10018713" cy="851452"/>
          </a:xfrm>
        </p:spPr>
        <p:txBody>
          <a:bodyPr>
            <a:normAutofit/>
          </a:bodyPr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Prvá fáza 2. svetovej vojny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6BB9E5C-7ABE-498B-B311-DDFFCE173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9237" y="3143454"/>
            <a:ext cx="10197230" cy="371454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18000"/>
              </a:lnSpc>
              <a:buSzPct val="100000"/>
              <a:tabLst>
                <a:tab pos="0" algn="l"/>
                <a:tab pos="720725" algn="l"/>
                <a:tab pos="1444625" algn="l"/>
                <a:tab pos="2168525" algn="l"/>
                <a:tab pos="2892425" algn="l"/>
                <a:tab pos="3616325" algn="l"/>
                <a:tab pos="4343400" algn="l"/>
                <a:tab pos="5064125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</a:pPr>
            <a:r>
              <a:rPr lang="sk-SK" altLang="sk-S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Japonsko:</a:t>
            </a:r>
          </a:p>
          <a:p>
            <a:pPr algn="just">
              <a:lnSpc>
                <a:spcPct val="118000"/>
              </a:lnSpc>
              <a:buSzPct val="100000"/>
              <a:buFontTx/>
              <a:buChar char="-"/>
              <a:tabLst>
                <a:tab pos="0" algn="l"/>
                <a:tab pos="720725" algn="l"/>
                <a:tab pos="1444625" algn="l"/>
                <a:tab pos="2168525" algn="l"/>
                <a:tab pos="2892425" algn="l"/>
                <a:tab pos="3616325" algn="l"/>
                <a:tab pos="4343400" algn="l"/>
                <a:tab pos="5064125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</a:pPr>
            <a:r>
              <a:rPr lang="sk-SK" alt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napadlo Francúzsku </a:t>
            </a:r>
            <a:r>
              <a:rPr lang="sk-SK" altLang="sk-SK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Indočínu</a:t>
            </a:r>
            <a:endParaRPr lang="sk-SK" altLang="sk-SK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18000"/>
              </a:lnSpc>
              <a:buSzPct val="100000"/>
              <a:buFontTx/>
              <a:buChar char="-"/>
              <a:tabLst>
                <a:tab pos="0" algn="l"/>
                <a:tab pos="720725" algn="l"/>
                <a:tab pos="1444625" algn="l"/>
                <a:tab pos="2168525" algn="l"/>
                <a:tab pos="2892425" algn="l"/>
                <a:tab pos="3616325" algn="l"/>
                <a:tab pos="4343400" algn="l"/>
                <a:tab pos="5064125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</a:pPr>
            <a:r>
              <a:rPr lang="sk-SK" alt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čínsko-japonská vojna</a:t>
            </a:r>
          </a:p>
          <a:p>
            <a:pPr algn="just">
              <a:lnSpc>
                <a:spcPct val="118000"/>
              </a:lnSpc>
              <a:buSzPct val="100000"/>
              <a:buNone/>
              <a:tabLst>
                <a:tab pos="0" algn="l"/>
                <a:tab pos="720725" algn="l"/>
                <a:tab pos="1444625" algn="l"/>
                <a:tab pos="2168525" algn="l"/>
                <a:tab pos="2892425" algn="l"/>
                <a:tab pos="3616325" algn="l"/>
                <a:tab pos="4343400" algn="l"/>
                <a:tab pos="5064125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</a:pPr>
            <a:endParaRPr lang="sk-SK" altLang="sk-SK" sz="3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18000"/>
              </a:lnSpc>
              <a:buSzPct val="100000"/>
              <a:buNone/>
              <a:tabLst>
                <a:tab pos="0" algn="l"/>
                <a:tab pos="720725" algn="l"/>
                <a:tab pos="1444625" algn="l"/>
                <a:tab pos="2168525" algn="l"/>
                <a:tab pos="2892425" algn="l"/>
                <a:tab pos="3616325" algn="l"/>
                <a:tab pos="4343400" algn="l"/>
                <a:tab pos="5064125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</a:pPr>
            <a:endParaRPr lang="sk-SK" altLang="sk-SK" sz="3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sk-SK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https://upload.wikimedia.org/wikipedia/commons/thumb/7/77/Indochina.PNG/300px-Indochin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94732" y="1305462"/>
            <a:ext cx="3665926" cy="2076091"/>
          </a:xfrm>
          <a:prstGeom prst="rect">
            <a:avLst/>
          </a:prstGeom>
          <a:noFill/>
        </p:spPr>
      </p:pic>
      <p:pic>
        <p:nvPicPr>
          <p:cNvPr id="1032" name="Picture 8" descr="Japanese Occupation - Ma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14102" y="3461710"/>
            <a:ext cx="4071369" cy="3121383"/>
          </a:xfrm>
          <a:prstGeom prst="rect">
            <a:avLst/>
          </a:prstGeom>
          <a:noFill/>
        </p:spPr>
      </p:pic>
      <p:pic>
        <p:nvPicPr>
          <p:cNvPr id="1034" name="Picture 10" descr="Výsledok vyhľadávania obrázkov pre dopyt japonsko druha svetova vojna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36269" y="3864723"/>
            <a:ext cx="3429000" cy="25717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182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C03BBE-F32B-4907-B96E-4498B715D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341244"/>
            <a:ext cx="10018713" cy="851452"/>
          </a:xfrm>
        </p:spPr>
        <p:txBody>
          <a:bodyPr>
            <a:normAutofit/>
          </a:bodyPr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Agresívne plány diktátorov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6BB9E5C-7ABE-498B-B311-DDFFCE173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7095" y="2746639"/>
            <a:ext cx="10636370" cy="4482297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sk-SK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 ovládnutí vlastnej krajiny snaha o ovládnutie iných krajín:</a:t>
            </a:r>
          </a:p>
          <a:p>
            <a:pPr algn="just">
              <a:buNone/>
            </a:pPr>
            <a:endParaRPr lang="sk-SK" sz="3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Tx/>
              <a:buChar char="-"/>
            </a:pPr>
            <a:r>
              <a:rPr lang="sk-SK" sz="3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Mussolini</a:t>
            </a:r>
            <a:r>
              <a:rPr lang="sk-SK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Etiópia (1936), Albánsko (1939)</a:t>
            </a:r>
          </a:p>
          <a:p>
            <a:pPr algn="just">
              <a:buFontTx/>
              <a:buChar char="-"/>
            </a:pPr>
            <a:r>
              <a:rPr lang="sk-SK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Stalin</a:t>
            </a:r>
            <a:r>
              <a:rPr lang="sk-SK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záujem o </a:t>
            </a:r>
            <a:r>
              <a:rPr lang="sk-SK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Pobaltie</a:t>
            </a:r>
            <a:r>
              <a:rPr lang="sk-SK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územia v strednej a JV Európe</a:t>
            </a:r>
          </a:p>
          <a:p>
            <a:pPr algn="just">
              <a:buFontTx/>
              <a:buChar char="-"/>
            </a:pPr>
            <a:r>
              <a:rPr lang="sk-SK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Hitler</a:t>
            </a:r>
            <a:r>
              <a:rPr lang="sk-SK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vytvoriť z Nemecka najmocnejšiu krajinu na svete, tzv. 3. </a:t>
            </a:r>
            <a:r>
              <a:rPr lang="sk-SK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Veľkonemeckú</a:t>
            </a:r>
            <a:r>
              <a:rPr lang="sk-SK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ríšu, životný priestor pre Nemcov (</a:t>
            </a:r>
            <a:r>
              <a:rPr lang="sk-SK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Lebensraum</a:t>
            </a:r>
            <a:r>
              <a:rPr lang="sk-SK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ohrozené v 1. rade susedné štáty a potom ZSSR, zbrojenie, vycvičená armáda, porušovanie mierových zmlúv</a:t>
            </a:r>
          </a:p>
          <a:p>
            <a:pPr algn="just">
              <a:buNone/>
            </a:pPr>
            <a:endParaRPr lang="sk-SK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Výsledok vyhľadávania obrázkov pre dopyt mussolini stalin hitler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26217" y="5184476"/>
            <a:ext cx="2529996" cy="14619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182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C03BBE-F32B-4907-B96E-4498B715D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341244"/>
            <a:ext cx="10018713" cy="851452"/>
          </a:xfrm>
        </p:spPr>
        <p:txBody>
          <a:bodyPr>
            <a:normAutofit/>
          </a:bodyPr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Začiatok Hitlerovej agresie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6BB9E5C-7ABE-498B-B311-DDFFCE173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3696" y="2962301"/>
            <a:ext cx="10264878" cy="455130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marec 1938 </a:t>
            </a:r>
            <a:r>
              <a:rPr lang="sk-SK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anšlus</a:t>
            </a:r>
            <a:r>
              <a:rPr 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Rakúska („</a:t>
            </a:r>
            <a:r>
              <a:rPr lang="sk-SK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Fall</a:t>
            </a:r>
            <a:r>
              <a:rPr 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Otto</a:t>
            </a:r>
            <a:r>
              <a:rPr 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“)</a:t>
            </a:r>
          </a:p>
          <a:p>
            <a:pPr algn="just"/>
            <a:r>
              <a:rPr 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československá otázka („</a:t>
            </a:r>
            <a:r>
              <a:rPr lang="sk-SK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Fall</a:t>
            </a:r>
            <a:r>
              <a:rPr 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Grün</a:t>
            </a:r>
            <a:r>
              <a:rPr 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“):</a:t>
            </a:r>
          </a:p>
          <a:p>
            <a:pPr algn="just">
              <a:buFontTx/>
              <a:buChar char="-"/>
            </a:pPr>
            <a:r>
              <a:rPr 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september 1938 Mníchovský diktát</a:t>
            </a:r>
          </a:p>
          <a:p>
            <a:pPr algn="just">
              <a:buFontTx/>
              <a:buChar char="-"/>
            </a:pPr>
            <a:r>
              <a:rPr 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November 1938 Viedenská arbitráž</a:t>
            </a:r>
          </a:p>
          <a:p>
            <a:pPr algn="just">
              <a:buFontTx/>
              <a:buChar char="-"/>
            </a:pPr>
            <a:r>
              <a:rPr 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marec 1939 rozpad Č-SR - vznik samostatného Slovenského štátu a Protektorátu Čechy a Morava </a:t>
            </a:r>
          </a:p>
          <a:p>
            <a:pPr algn="just"/>
            <a:r>
              <a:rPr 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záujem o Poľsko („</a:t>
            </a:r>
            <a:r>
              <a:rPr lang="sk-SK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Fall</a:t>
            </a:r>
            <a:r>
              <a:rPr 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Weiss“)</a:t>
            </a:r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https://upload.wikimedia.org/wikipedia/commons/thumb/6/62/Deutschland_1939.png/220px-Deutschland_193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67590" y="4433977"/>
            <a:ext cx="3898841" cy="22687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182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C03BBE-F32B-4907-B96E-4498B715D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341244"/>
            <a:ext cx="10018713" cy="851452"/>
          </a:xfrm>
        </p:spPr>
        <p:txBody>
          <a:bodyPr>
            <a:normAutofit/>
          </a:bodyPr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Začiatok Hitlerovej agresie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6BB9E5C-7ABE-498B-B311-DDFFCE173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6224" y="1823614"/>
            <a:ext cx="9886122" cy="45513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23.8.1939 v Moskve podpísaný </a:t>
            </a:r>
            <a:r>
              <a:rPr lang="sk-S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pakt </a:t>
            </a:r>
            <a:r>
              <a:rPr lang="sk-SK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Molotov</a:t>
            </a:r>
            <a:r>
              <a:rPr lang="sk-S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sk-SK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Ribbentrop</a:t>
            </a:r>
            <a:r>
              <a:rPr lang="sk-S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(Zmluva o neútočení) </a:t>
            </a:r>
            <a:r>
              <a:rPr 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vojenská spolupráca a vzájomná pomoc medzi Nemeckom a ZSSR, tajný dodatok o rozdelení územia medzi sebou</a:t>
            </a:r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Výsledok vyhľadávania obrázkov pre dopyt pakt molotov ribentrop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42936" y="3588589"/>
            <a:ext cx="4063043" cy="2898476"/>
          </a:xfrm>
          <a:prstGeom prst="rect">
            <a:avLst/>
          </a:prstGeom>
          <a:noFill/>
        </p:spPr>
      </p:pic>
      <p:pic>
        <p:nvPicPr>
          <p:cNvPr id="7172" name="Picture 4" descr="Rozdělení Polska mezi Německo a Sovětský sva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5230" y="3583645"/>
            <a:ext cx="2651057" cy="2937924"/>
          </a:xfrm>
          <a:prstGeom prst="rect">
            <a:avLst/>
          </a:prstGeom>
          <a:noFill/>
        </p:spPr>
      </p:pic>
      <p:pic>
        <p:nvPicPr>
          <p:cNvPr id="7174" name="Picture 6" descr="Ribbentrop a Stalin při podpisu pakt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68909" y="3605843"/>
            <a:ext cx="2773584" cy="28812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182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C03BBE-F32B-4907-B96E-4498B715D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341244"/>
            <a:ext cx="10018713" cy="851452"/>
          </a:xfrm>
        </p:spPr>
        <p:txBody>
          <a:bodyPr>
            <a:normAutofit/>
          </a:bodyPr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Začiatok Hitlerovej agresie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6BB9E5C-7ABE-498B-B311-DDFFCE173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1719" y="1582074"/>
            <a:ext cx="9886122" cy="45513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pakt </a:t>
            </a:r>
            <a:r>
              <a:rPr lang="sk-SK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Molotov</a:t>
            </a:r>
            <a:r>
              <a:rPr 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sk-SK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Ribbentrop</a:t>
            </a:r>
            <a:r>
              <a:rPr 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(Zmluva o neútočení)</a:t>
            </a:r>
          </a:p>
          <a:p>
            <a:pPr algn="just">
              <a:buNone/>
            </a:pPr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770" name="Picture 2" descr="Dobová karikatura k podpisu paktu Ribbentrop-Moloto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3333" y="2507382"/>
            <a:ext cx="3933825" cy="3914776"/>
          </a:xfrm>
          <a:prstGeom prst="rect">
            <a:avLst/>
          </a:prstGeom>
          <a:noFill/>
        </p:spPr>
      </p:pic>
      <p:pic>
        <p:nvPicPr>
          <p:cNvPr id="32772" name="Picture 4" descr="&quot;Pruská pocta Moskvě&quot;, satirické noviny &quot;Mucha&quot; (8. září 1939, Varšava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56706" y="2501661"/>
            <a:ext cx="4045489" cy="3890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182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C03BBE-F32B-4907-B96E-4498B715D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341244"/>
            <a:ext cx="10018713" cy="851452"/>
          </a:xfrm>
        </p:spPr>
        <p:txBody>
          <a:bodyPr>
            <a:normAutofit/>
          </a:bodyPr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Začiatok Hitlerovej agresie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6BB9E5C-7ABE-498B-B311-DDFFCE173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6875" y="3246970"/>
            <a:ext cx="10197230" cy="349026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18000"/>
              </a:lnSpc>
              <a:buSzPct val="100000"/>
              <a:tabLst>
                <a:tab pos="0" algn="l"/>
                <a:tab pos="720725" algn="l"/>
                <a:tab pos="1444625" algn="l"/>
                <a:tab pos="2168525" algn="l"/>
                <a:tab pos="2892425" algn="l"/>
                <a:tab pos="3616325" algn="l"/>
                <a:tab pos="4343400" algn="l"/>
                <a:tab pos="5064125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</a:pPr>
            <a:r>
              <a:rPr lang="sk-SK" alt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31.8.1939 špeciálna skupina </a:t>
            </a:r>
            <a:r>
              <a:rPr lang="sk-SK" altLang="sk-SK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Abwehru</a:t>
            </a:r>
            <a:r>
              <a:rPr lang="sk-SK" alt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SS preoblečená do poľských uniforiem zničilo nemecký vysielač neďaleko mesta </a:t>
            </a:r>
            <a:r>
              <a:rPr lang="sk-SK" altLang="sk-SK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Gliwice</a:t>
            </a:r>
            <a:r>
              <a:rPr lang="sk-SK" alt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 poľsko-nemeckej hranici</a:t>
            </a:r>
          </a:p>
          <a:p>
            <a:pPr algn="just">
              <a:lnSpc>
                <a:spcPct val="118000"/>
              </a:lnSpc>
              <a:buSzPct val="100000"/>
              <a:tabLst>
                <a:tab pos="0" algn="l"/>
                <a:tab pos="720725" algn="l"/>
                <a:tab pos="1444625" algn="l"/>
                <a:tab pos="2168525" algn="l"/>
                <a:tab pos="2892425" algn="l"/>
                <a:tab pos="3616325" algn="l"/>
                <a:tab pos="4343400" algn="l"/>
                <a:tab pos="5064125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</a:pPr>
            <a:r>
              <a:rPr lang="sk-SK" alt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zinscenovaný incident bol pre Hitlera zámienkou pre začatie vojny</a:t>
            </a:r>
          </a:p>
          <a:p>
            <a:pPr algn="just">
              <a:lnSpc>
                <a:spcPct val="118000"/>
              </a:lnSpc>
              <a:buSzPct val="100000"/>
              <a:buNone/>
              <a:tabLst>
                <a:tab pos="0" algn="l"/>
                <a:tab pos="720725" algn="l"/>
                <a:tab pos="1444625" algn="l"/>
                <a:tab pos="2168525" algn="l"/>
                <a:tab pos="2892425" algn="l"/>
                <a:tab pos="3616325" algn="l"/>
                <a:tab pos="4343400" algn="l"/>
                <a:tab pos="5064125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</a:pPr>
            <a:endParaRPr lang="sk-SK" altLang="sk-SK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https://upload.wikimedia.org/wikipedia/commons/thumb/9/9d/POL_Gliwice_map.svg/220px-POL_Gliwice_map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3771" y="4135707"/>
            <a:ext cx="2375286" cy="2213335"/>
          </a:xfrm>
          <a:prstGeom prst="rect">
            <a:avLst/>
          </a:prstGeom>
          <a:noFill/>
        </p:spPr>
      </p:pic>
      <p:pic>
        <p:nvPicPr>
          <p:cNvPr id="9220" name="Picture 4" descr="Výsledok vyhľadávania obrázkov pre dopyt gliwice 1939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37826" y="3890513"/>
            <a:ext cx="2390174" cy="2449902"/>
          </a:xfrm>
          <a:prstGeom prst="rect">
            <a:avLst/>
          </a:prstGeom>
          <a:noFill/>
        </p:spPr>
      </p:pic>
      <p:sp>
        <p:nvSpPr>
          <p:cNvPr id="9222" name="AutoShape 6" descr="Výsledok vyhľadávania obrázkov pre dopyt gliwice 1939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9224" name="AutoShape 8" descr="Výsledok vyhľadávania obrázkov pre dopyt gliwice 1939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9226" name="Picture 10" descr="Výsledok vyhľadávania obrázkov pre dopyt gliwice 1939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39819" y="3909175"/>
            <a:ext cx="3315718" cy="24139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182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C03BBE-F32B-4907-B96E-4498B715D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341244"/>
            <a:ext cx="10018713" cy="851452"/>
          </a:xfrm>
        </p:spPr>
        <p:txBody>
          <a:bodyPr>
            <a:normAutofit/>
          </a:bodyPr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Začiatok Hitlerovej agresie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6BB9E5C-7ABE-498B-B311-DDFFCE173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2370" y="2306691"/>
            <a:ext cx="10197230" cy="45513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sk-SK" sz="3200" dirty="0"/>
          </a:p>
          <a:p>
            <a:pPr algn="just">
              <a:lnSpc>
                <a:spcPct val="118000"/>
              </a:lnSpc>
              <a:buSzPct val="100000"/>
              <a:tabLst>
                <a:tab pos="0" algn="l"/>
                <a:tab pos="720725" algn="l"/>
                <a:tab pos="1444625" algn="l"/>
                <a:tab pos="2168525" algn="l"/>
                <a:tab pos="2892425" algn="l"/>
                <a:tab pos="3616325" algn="l"/>
                <a:tab pos="4343400" algn="l"/>
                <a:tab pos="5064125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</a:pPr>
            <a:r>
              <a:rPr lang="sk-SK" altLang="sk-SK" sz="3200" b="1" dirty="0" smtClean="0"/>
              <a:t>1. september 1939 – nemecký útok na Poľsko (</a:t>
            </a:r>
            <a:r>
              <a:rPr lang="sk-SK" altLang="sk-SK" sz="3200" b="1" dirty="0" err="1" smtClean="0"/>
              <a:t>Blitzkrieg</a:t>
            </a:r>
            <a:r>
              <a:rPr lang="sk-SK" altLang="sk-SK" sz="3200" b="1" dirty="0" smtClean="0"/>
              <a:t>), západné veľmoci vypovedali Nemecku vojnu, začiatok 2. svetovej vojny, tzv. „čudná vojna“, „vojna posediačky“ (</a:t>
            </a:r>
            <a:r>
              <a:rPr lang="sk-SK" altLang="sk-SK" sz="3200" b="1" dirty="0" err="1" smtClean="0"/>
              <a:t>Sitzkrieg</a:t>
            </a:r>
            <a:r>
              <a:rPr lang="sk-SK" altLang="sk-SK" sz="3200" b="1" dirty="0" smtClean="0"/>
              <a:t>)</a:t>
            </a:r>
          </a:p>
          <a:p>
            <a:pPr algn="just"/>
            <a:endParaRPr lang="sk-SK" sz="3200" dirty="0"/>
          </a:p>
          <a:p>
            <a:pPr algn="just"/>
            <a:endParaRPr lang="sk-SK" sz="3200" dirty="0"/>
          </a:p>
          <a:p>
            <a:pPr algn="just"/>
            <a:endParaRPr lang="sk-SK" sz="3200" dirty="0"/>
          </a:p>
          <a:p>
            <a:pPr algn="just"/>
            <a:endParaRPr lang="sk-SK" sz="3200" dirty="0"/>
          </a:p>
          <a:p>
            <a:pPr algn="just"/>
            <a:endParaRPr lang="sk-SK" sz="3200" dirty="0"/>
          </a:p>
          <a:p>
            <a:pPr algn="just">
              <a:buNone/>
            </a:pPr>
            <a:endParaRPr lang="sk-SK" sz="3200" dirty="0"/>
          </a:p>
          <a:p>
            <a:pPr marL="0" indent="0" algn="just">
              <a:buNone/>
            </a:pPr>
            <a:endParaRPr lang="sk-SK" sz="3200" dirty="0"/>
          </a:p>
        </p:txBody>
      </p:sp>
      <p:pic>
        <p:nvPicPr>
          <p:cNvPr id="1026" name="Picture 2" descr="Invaze do Polska -&lt;p&gt;Podle gliwické „legendy“ vlastně útočilo Polsko, takže Německo se muselo bránit a „pomstít“ polské bezpráví spáchané na Říši.&lt;/p&g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9527" y="3968150"/>
            <a:ext cx="4897857" cy="2355013"/>
          </a:xfrm>
          <a:prstGeom prst="rect">
            <a:avLst/>
          </a:prstGeom>
          <a:noFill/>
        </p:spPr>
      </p:pic>
      <p:sp>
        <p:nvSpPr>
          <p:cNvPr id="1028" name="AutoShape 4" descr="Dne 1.září 1939 přepadlo hitlerovské Německo bez vypovězení války Polsko. Na snímku vojáci hitlerovského Německa v prvních zářijových dnech v oblasti Bydhoště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30" name="AutoShape 6" descr="Dne 1.září 1939 přepadlo hitlerovské Německo bez vypovězení války Polsko. Na snímku vojáci hitlerovského Německa v prvních zářijových dnech v oblasti Bydhoště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32" name="AutoShape 8" descr="Dne 1.září 1939 přepadlo hitlerovské Německo bez vypovězení války Polsko. Na snímku vojáci hitlerovského Německa v prvních zářijových dnech v oblasti Bydhoště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34" name="AutoShape 10" descr="Dne 1.září 1939 přepadlo hitlerovské Německo bez vypovězení války Polsko. Na snímku vojáci hitlerovského Německa v prvních zářijových dnech v oblasti Bydhoště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4460" y="3950899"/>
            <a:ext cx="4399472" cy="23550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6182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C03BBE-F32B-4907-B96E-4498B715D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341244"/>
            <a:ext cx="10018713" cy="851452"/>
          </a:xfrm>
        </p:spPr>
        <p:txBody>
          <a:bodyPr>
            <a:normAutofit/>
          </a:bodyPr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Prvá fáza 2. svetovej vojny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6BB9E5C-7ABE-498B-B311-DDFFCE173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5236" y="1745974"/>
            <a:ext cx="9886122" cy="4876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sk-SK" sz="3200" dirty="0"/>
          </a:p>
          <a:p>
            <a:pPr algn="just">
              <a:buNone/>
            </a:pPr>
            <a:endParaRPr lang="sk-SK" sz="3200" dirty="0"/>
          </a:p>
          <a:p>
            <a:pPr algn="just"/>
            <a:endParaRPr lang="sk-SK" sz="3200" dirty="0"/>
          </a:p>
          <a:p>
            <a:pPr algn="just"/>
            <a:endParaRPr lang="sk-SK" sz="3200" dirty="0"/>
          </a:p>
          <a:p>
            <a:pPr algn="just"/>
            <a:endParaRPr lang="sk-SK" sz="3200" dirty="0"/>
          </a:p>
          <a:p>
            <a:pPr algn="just"/>
            <a:endParaRPr lang="sk-SK" sz="3200" dirty="0"/>
          </a:p>
          <a:p>
            <a:pPr algn="just">
              <a:buNone/>
            </a:pPr>
            <a:endParaRPr lang="sk-SK" sz="3200" dirty="0"/>
          </a:p>
          <a:p>
            <a:pPr marL="0" indent="0" algn="just">
              <a:buNone/>
            </a:pPr>
            <a:endParaRPr lang="sk-SK" sz="3200" dirty="0"/>
          </a:p>
        </p:txBody>
      </p:sp>
      <p:graphicFrame>
        <p:nvGraphicFramePr>
          <p:cNvPr id="4" name="Tabuľka 3"/>
          <p:cNvGraphicFramePr>
            <a:graphicFrameLocks noGrp="1"/>
          </p:cNvGraphicFramePr>
          <p:nvPr/>
        </p:nvGraphicFramePr>
        <p:xfrm>
          <a:off x="1518247" y="1496044"/>
          <a:ext cx="10084280" cy="3155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2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2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6054">
                <a:tc>
                  <a:txBody>
                    <a:bodyPr/>
                    <a:lstStyle/>
                    <a:p>
                      <a:pPr algn="ctr"/>
                      <a:r>
                        <a:rPr lang="sk-SK" sz="3200" dirty="0" smtClean="0"/>
                        <a:t>SPOJENCI</a:t>
                      </a:r>
                      <a:endParaRPr lang="sk-SK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3200" dirty="0" smtClean="0"/>
                        <a:t>OS BERLÍN – RÍM - TOKIO</a:t>
                      </a:r>
                      <a:endParaRPr lang="sk-SK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7591">
                <a:tc>
                  <a:txBody>
                    <a:bodyPr/>
                    <a:lstStyle/>
                    <a:p>
                      <a:pPr algn="ctr"/>
                      <a:r>
                        <a:rPr lang="sk-SK" sz="3200" dirty="0" smtClean="0"/>
                        <a:t>VEĽKÁ BRITÁNIA</a:t>
                      </a:r>
                    </a:p>
                    <a:p>
                      <a:pPr algn="ctr"/>
                      <a:r>
                        <a:rPr lang="sk-SK" sz="3200" dirty="0" smtClean="0"/>
                        <a:t>FRANCÚZSKO</a:t>
                      </a:r>
                    </a:p>
                    <a:p>
                      <a:pPr algn="ctr"/>
                      <a:r>
                        <a:rPr lang="sk-SK" sz="3200" dirty="0" smtClean="0"/>
                        <a:t>ZSSR (od r. 1941)</a:t>
                      </a:r>
                    </a:p>
                    <a:p>
                      <a:pPr algn="ctr"/>
                      <a:r>
                        <a:rPr lang="sk-SK" sz="3200" dirty="0" smtClean="0"/>
                        <a:t>USA (od r. 1941)</a:t>
                      </a:r>
                    </a:p>
                    <a:p>
                      <a:pPr algn="ctr"/>
                      <a:r>
                        <a:rPr lang="sk-SK" sz="3200" dirty="0" smtClean="0"/>
                        <a:t>...</a:t>
                      </a:r>
                      <a:endParaRPr lang="sk-SK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3200" dirty="0" smtClean="0"/>
                        <a:t>NEMECKO</a:t>
                      </a:r>
                    </a:p>
                    <a:p>
                      <a:pPr algn="ctr"/>
                      <a:r>
                        <a:rPr lang="sk-SK" sz="3200" dirty="0" smtClean="0"/>
                        <a:t>TALIANSKO </a:t>
                      </a:r>
                      <a:br>
                        <a:rPr lang="sk-SK" sz="3200" dirty="0" smtClean="0"/>
                      </a:br>
                      <a:r>
                        <a:rPr lang="sk-SK" sz="3200" dirty="0" smtClean="0"/>
                        <a:t>JAPONSKO</a:t>
                      </a:r>
                    </a:p>
                    <a:p>
                      <a:pPr algn="ctr"/>
                      <a:r>
                        <a:rPr lang="sk-SK" sz="3200" dirty="0" smtClean="0"/>
                        <a:t>...</a:t>
                      </a:r>
                      <a:endParaRPr lang="sk-SK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182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C03BBE-F32B-4907-B96E-4498B715D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341244"/>
            <a:ext cx="10018713" cy="851452"/>
          </a:xfrm>
        </p:spPr>
        <p:txBody>
          <a:bodyPr>
            <a:normAutofit/>
          </a:bodyPr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Prvá fáza 2. svetovej vojny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6BB9E5C-7ABE-498B-B311-DDFFCE173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5236" y="1745974"/>
            <a:ext cx="9886122" cy="4876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sk-SK" sz="3200" dirty="0"/>
          </a:p>
          <a:p>
            <a:pPr algn="just">
              <a:buNone/>
            </a:pPr>
            <a:endParaRPr lang="sk-SK" sz="3200" dirty="0"/>
          </a:p>
          <a:p>
            <a:pPr algn="just"/>
            <a:endParaRPr lang="sk-SK" sz="3200" dirty="0"/>
          </a:p>
          <a:p>
            <a:pPr algn="just"/>
            <a:endParaRPr lang="sk-SK" sz="3200" dirty="0"/>
          </a:p>
          <a:p>
            <a:pPr algn="just"/>
            <a:endParaRPr lang="sk-SK" sz="3200" dirty="0"/>
          </a:p>
          <a:p>
            <a:pPr algn="just"/>
            <a:endParaRPr lang="sk-SK" sz="3200" dirty="0"/>
          </a:p>
          <a:p>
            <a:pPr algn="just">
              <a:buNone/>
            </a:pPr>
            <a:endParaRPr lang="sk-SK" sz="3200" dirty="0"/>
          </a:p>
          <a:p>
            <a:pPr marL="0" indent="0" algn="just">
              <a:buNone/>
            </a:pPr>
            <a:endParaRPr lang="sk-SK" sz="3200" dirty="0"/>
          </a:p>
        </p:txBody>
      </p:sp>
      <p:pic>
        <p:nvPicPr>
          <p:cNvPr id="31748" name="Picture 4" descr=" - Štáty ktoré sa zúčastnili 2. sv. vojny na strane spojencov - modrá farba, na strane Osi čierna farba, neutrálne šedé (mapa je situovaná v čase vypuknutia vojny 1. septembra 1939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8774" y="1431985"/>
            <a:ext cx="6979168" cy="3528204"/>
          </a:xfrm>
          <a:prstGeom prst="rect">
            <a:avLst/>
          </a:prstGeom>
          <a:noFill/>
        </p:spPr>
      </p:pic>
      <p:sp>
        <p:nvSpPr>
          <p:cNvPr id="8" name="Obdĺžnik 7"/>
          <p:cNvSpPr/>
          <p:nvPr/>
        </p:nvSpPr>
        <p:spPr>
          <a:xfrm>
            <a:off x="2901351" y="5201577"/>
            <a:ext cx="80501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Štáty ktoré sa zúčastnili 2. sv. vojny na strane spojencov - modrá farba, na strane Osi čierna farba, neutrálne šedé </a:t>
            </a:r>
          </a:p>
          <a:p>
            <a:r>
              <a:rPr lang="sk-SK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(mapa je situovaná v čase vypuknutia vojny 1. septembra 1939)</a:t>
            </a:r>
            <a:endParaRPr lang="sk-SK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182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xa">
  <a:themeElements>
    <a:clrScheme name="Červená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Paralaxa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x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518</Words>
  <Application>Microsoft Office PowerPoint</Application>
  <PresentationFormat>Širokouhlá</PresentationFormat>
  <Paragraphs>147</Paragraphs>
  <Slides>14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8" baseType="lpstr">
      <vt:lpstr>Arial</vt:lpstr>
      <vt:lpstr>Calibri</vt:lpstr>
      <vt:lpstr>Corbel</vt:lpstr>
      <vt:lpstr>Paralaxa</vt:lpstr>
      <vt:lpstr>IV. DRUHÁ SVETOVÁ VOJNA</vt:lpstr>
      <vt:lpstr>Agresívne plány diktátorov</vt:lpstr>
      <vt:lpstr>Začiatok Hitlerovej agresie</vt:lpstr>
      <vt:lpstr>Začiatok Hitlerovej agresie</vt:lpstr>
      <vt:lpstr>Začiatok Hitlerovej agresie</vt:lpstr>
      <vt:lpstr>Začiatok Hitlerovej agresie</vt:lpstr>
      <vt:lpstr>Začiatok Hitlerovej agresie</vt:lpstr>
      <vt:lpstr>Prvá fáza 2. svetovej vojny</vt:lpstr>
      <vt:lpstr>Prvá fáza 2. svetovej vojny</vt:lpstr>
      <vt:lpstr>Prvá fáza 2. svetovej vojny</vt:lpstr>
      <vt:lpstr>Prvá fáza 2. svetovej vojny</vt:lpstr>
      <vt:lpstr>Prvá fáza 2. svetovej vojny</vt:lpstr>
      <vt:lpstr>Prvá fáza 2. svetovej vojny</vt:lpstr>
      <vt:lpstr>Prvá fáza 2. svetovej vojny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II. MEDZIVOJNOVÁ EURÓPA</dc:title>
  <dc:creator>Erika</dc:creator>
  <cp:lastModifiedBy>HP</cp:lastModifiedBy>
  <cp:revision>373</cp:revision>
  <dcterms:created xsi:type="dcterms:W3CDTF">2019-10-20T11:58:33Z</dcterms:created>
  <dcterms:modified xsi:type="dcterms:W3CDTF">2020-12-11T21:48:05Z</dcterms:modified>
</cp:coreProperties>
</file>