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70" r:id="rId5"/>
    <p:sldId id="272" r:id="rId6"/>
    <p:sldId id="271" r:id="rId7"/>
    <p:sldId id="266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97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_rok_programu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 w="15875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E3-4B5E-B697-23EEA13F41F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587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DE3-4B5E-B697-23EEA13F41F7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587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DE3-4B5E-B697-23EEA13F41F7}"/>
              </c:ext>
            </c:extLst>
          </c:dPt>
          <c:dPt>
            <c:idx val="3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587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DE3-4B5E-B697-23EEA13F41F7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5875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DE3-4B5E-B697-23EEA13F41F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ysClr val="windowText" lastClr="000000">
                    <a:lumMod val="95000"/>
                    <a:lumOff val="5000"/>
                  </a:sys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9050">
                <a:bevelT w="127000" h="127000"/>
                <a:bevelB w="127000" h="127000"/>
                <a:contourClr>
                  <a:sysClr val="windowText" lastClr="000000">
                    <a:lumMod val="95000"/>
                    <a:lumOff val="5000"/>
                  </a:sys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DE3-4B5E-B697-23EEA13F41F7}"/>
              </c:ext>
            </c:extLst>
          </c:dPt>
          <c:dLbls>
            <c:dLbl>
              <c:idx val="0"/>
              <c:layout>
                <c:manualLayout>
                  <c:x val="-3.601617122036476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E3-4B5E-B697-23EEA13F41F7}"/>
                </c:ext>
              </c:extLst>
            </c:dLbl>
            <c:dLbl>
              <c:idx val="1"/>
              <c:layout>
                <c:manualLayout>
                  <c:x val="-2.7440892358373332E-2"/>
                  <c:y val="1.0000000000000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E3-4B5E-B697-23EEA13F41F7}"/>
                </c:ext>
              </c:extLst>
            </c:dLbl>
            <c:dLbl>
              <c:idx val="2"/>
              <c:layout>
                <c:manualLayout>
                  <c:x val="-5.3166728944348089E-2"/>
                  <c:y val="-6.66666666666666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DE3-4B5E-B697-23EEA13F41F7}"/>
                </c:ext>
              </c:extLst>
            </c:dLbl>
            <c:dLbl>
              <c:idx val="3"/>
              <c:layout>
                <c:manualLayout>
                  <c:x val="-1.7150490202102447E-2"/>
                  <c:y val="-0.113333333333333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68625336561612"/>
                      <c:h val="0.20530000000000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DE3-4B5E-B697-23EEA13F41F7}"/>
                </c:ext>
              </c:extLst>
            </c:dLbl>
            <c:dLbl>
              <c:idx val="4"/>
              <c:layout>
                <c:manualLayout>
                  <c:x val="0.25811609631159027"/>
                  <c:y val="-0.26000000000000006"/>
                </c:manualLayout>
              </c:layout>
              <c:tx>
                <c:rich>
                  <a:bodyPr/>
                  <a:lstStyle/>
                  <a:p>
                    <a:fld id="{FA49971B-E708-482B-B8BD-EAB6E2E041BE}" type="CATEGORYNAME">
                      <a:rPr lang="en-US"/>
                      <a:pPr/>
                      <a:t>[NÁZOV KATEGÓRIE]</a:t>
                    </a:fld>
                    <a:r>
                      <a:rPr lang="en-US" dirty="0"/>
                      <a:t>   </a:t>
                    </a:r>
                    <a:fld id="{FC229717-DC61-49E7-A4A1-93574BE293EA}" type="PERCENTAGE">
                      <a:rPr lang="en-US" baseline="0"/>
                      <a:pPr/>
                      <a:t>[PERCENTO]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9856491695413"/>
                      <c:h val="0.14019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E3-4B5E-B697-23EEA13F4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Hárok1!$B$4:$B$9</c:f>
              <c:strCache>
                <c:ptCount val="6"/>
                <c:pt idx="0">
                  <c:v>sacharidy</c:v>
                </c:pt>
                <c:pt idx="1">
                  <c:v>tuky</c:v>
                </c:pt>
                <c:pt idx="2">
                  <c:v>bielkoviny</c:v>
                </c:pt>
                <c:pt idx="3">
                  <c:v>nukleové kyseliny</c:v>
                </c:pt>
                <c:pt idx="4">
                  <c:v>voda</c:v>
                </c:pt>
                <c:pt idx="5">
                  <c:v>minerálne látky</c:v>
                </c:pt>
              </c:strCache>
            </c:strRef>
          </c:cat>
          <c:val>
            <c:numRef>
              <c:f>Hárok1!$C$4:$C$9</c:f>
              <c:numCache>
                <c:formatCode>General</c:formatCode>
                <c:ptCount val="6"/>
                <c:pt idx="0">
                  <c:v>9</c:v>
                </c:pt>
                <c:pt idx="1">
                  <c:v>8</c:v>
                </c:pt>
                <c:pt idx="2">
                  <c:v>12</c:v>
                </c:pt>
                <c:pt idx="3">
                  <c:v>3</c:v>
                </c:pt>
                <c:pt idx="4">
                  <c:v>65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E3-4B5E-B697-23EEA13F41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158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sk-SK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9BF55-6D9B-4A48-BC66-0DF84B453FBE}" type="datetimeFigureOut">
              <a:rPr lang="sk-SK" smtClean="0"/>
              <a:pPr/>
              <a:t>19.02.2021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04EC-35A3-42E8-9695-BA49C596E7C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15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004EC-35A3-42E8-9695-BA49C596E7C8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53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568091-D8E7-46A8-AB54-7CFD009934AA}" type="datetimeFigureOut">
              <a:rPr lang="sk-SK" smtClean="0"/>
              <a:pPr/>
              <a:t>19.02.2021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604248" cy="1440160"/>
          </a:xfrm>
        </p:spPr>
        <p:txBody>
          <a:bodyPr>
            <a:noAutofit/>
          </a:bodyPr>
          <a:lstStyle/>
          <a:p>
            <a:pPr algn="ctr"/>
            <a:r>
              <a:rPr lang="sk-SK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Organické látky </a:t>
            </a:r>
            <a:r>
              <a:rPr lang="sk-SK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živých </a:t>
            </a:r>
            <a:r>
              <a:rPr lang="sk-SK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organizmoch</a:t>
            </a:r>
            <a:endParaRPr lang="sk-SK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5486400"/>
            <a:ext cx="6172200" cy="1038944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látky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A362B72-2CA8-4F14-9E96-31A958A5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11" y="2348880"/>
            <a:ext cx="42862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4F3AE417-7C60-478C-9ABD-888E34075378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189043" y="2196137"/>
            <a:ext cx="937625" cy="30813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6553D421-936E-4AE1-A61C-1129B1C865CB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flipH="1">
            <a:off x="1645333" y="2196137"/>
            <a:ext cx="543710" cy="20455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zloženie organizmov</a:t>
            </a:r>
            <a:endParaRPr lang="sk-SK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/>
          </a:bodyPr>
          <a:lstStyle/>
          <a:p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k-SK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000911" y="1549806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/>
              <a:t>Prírodné </a:t>
            </a:r>
            <a:r>
              <a:rPr lang="sk-SK" dirty="0"/>
              <a:t>(organické) látky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5364088" y="1549806"/>
            <a:ext cx="211931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Anorganické </a:t>
            </a:r>
          </a:p>
          <a:p>
            <a:pPr algn="ctr"/>
            <a:r>
              <a:rPr lang="sk-SK" dirty="0">
                <a:solidFill>
                  <a:schemeClr val="tx1"/>
                </a:solidFill>
              </a:rPr>
              <a:t>látky</a:t>
            </a: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8C7B549E-43C4-43DE-BCBA-1BD1C084A012}"/>
              </a:ext>
            </a:extLst>
          </p:cNvPr>
          <p:cNvSpPr/>
          <p:nvPr/>
        </p:nvSpPr>
        <p:spPr>
          <a:xfrm rot="3697672">
            <a:off x="2974624" y="561853"/>
            <a:ext cx="259349" cy="118473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Šípka: nadol 8">
            <a:extLst>
              <a:ext uri="{FF2B5EF4-FFF2-40B4-BE49-F238E27FC236}">
                <a16:creationId xmlns:a16="http://schemas.microsoft.com/office/drawing/2014/main" id="{F815F4A9-E4FD-4F4E-97AB-FA5FF0D7820A}"/>
              </a:ext>
            </a:extLst>
          </p:cNvPr>
          <p:cNvSpPr/>
          <p:nvPr/>
        </p:nvSpPr>
        <p:spPr>
          <a:xfrm rot="17933753">
            <a:off x="5511580" y="544058"/>
            <a:ext cx="249073" cy="125238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CA9D624-3D01-4044-A747-DB3E33DE62AA}"/>
              </a:ext>
            </a:extLst>
          </p:cNvPr>
          <p:cNvSpPr txBox="1"/>
          <p:nvPr/>
        </p:nvSpPr>
        <p:spPr>
          <a:xfrm>
            <a:off x="5011183" y="3013673"/>
            <a:ext cx="1728192" cy="64918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voda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795478A-1C2E-4E44-B05A-A869949F8E52}"/>
              </a:ext>
            </a:extLst>
          </p:cNvPr>
          <p:cNvSpPr txBox="1"/>
          <p:nvPr/>
        </p:nvSpPr>
        <p:spPr>
          <a:xfrm>
            <a:off x="6244526" y="3935033"/>
            <a:ext cx="2442273" cy="116853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minerálne látky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0579D94B-B17F-4A68-B792-963F9D0E76E2}"/>
              </a:ext>
            </a:extLst>
          </p:cNvPr>
          <p:cNvCxnSpPr>
            <a:stCxn id="14" idx="2"/>
            <a:endCxn id="10" idx="0"/>
          </p:cNvCxnSpPr>
          <p:nvPr/>
        </p:nvCxnSpPr>
        <p:spPr>
          <a:xfrm flipH="1">
            <a:off x="5875279" y="2196137"/>
            <a:ext cx="548466" cy="817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A8FD0F4-AC60-4A90-AB08-D39BDF7CF97C}"/>
              </a:ext>
            </a:extLst>
          </p:cNvPr>
          <p:cNvCxnSpPr>
            <a:stCxn id="14" idx="2"/>
            <a:endCxn id="12" idx="0"/>
          </p:cNvCxnSpPr>
          <p:nvPr/>
        </p:nvCxnSpPr>
        <p:spPr>
          <a:xfrm>
            <a:off x="6423745" y="2196137"/>
            <a:ext cx="1041918" cy="17388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B1717583-4613-4104-B98C-DE6D1C1C859A}"/>
              </a:ext>
            </a:extLst>
          </p:cNvPr>
          <p:cNvSpPr txBox="1"/>
          <p:nvPr/>
        </p:nvSpPr>
        <p:spPr>
          <a:xfrm>
            <a:off x="457199" y="2737671"/>
            <a:ext cx="2376265" cy="64918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sacharidy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840C067B-27BC-4DB5-9601-63AA62FEA532}"/>
              </a:ext>
            </a:extLst>
          </p:cNvPr>
          <p:cNvSpPr txBox="1"/>
          <p:nvPr/>
        </p:nvSpPr>
        <p:spPr>
          <a:xfrm>
            <a:off x="2521467" y="3494871"/>
            <a:ext cx="1793333" cy="64918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tuky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CA82B31-DD31-4EE9-AD5F-F56B2FE144FB}"/>
              </a:ext>
            </a:extLst>
          </p:cNvPr>
          <p:cNvSpPr txBox="1"/>
          <p:nvPr/>
        </p:nvSpPr>
        <p:spPr>
          <a:xfrm>
            <a:off x="457200" y="4241670"/>
            <a:ext cx="2376265" cy="64918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bielkoviny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6F378C0-57EA-4FC5-ADC7-85D750752E96}"/>
              </a:ext>
            </a:extLst>
          </p:cNvPr>
          <p:cNvSpPr txBox="1"/>
          <p:nvPr/>
        </p:nvSpPr>
        <p:spPr>
          <a:xfrm>
            <a:off x="1938535" y="5277460"/>
            <a:ext cx="2376265" cy="116853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chemeClr val="tx1"/>
                </a:solidFill>
              </a:rPr>
              <a:t>nukleové kyseliny</a:t>
            </a:r>
          </a:p>
        </p:txBody>
      </p: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B7BB1B49-C667-4641-A5BC-1DA3E1FD0B7B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flipH="1">
            <a:off x="1645332" y="2196137"/>
            <a:ext cx="543711" cy="5415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5CC1349E-CCD9-475D-9448-5E4DF8FFDCA0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>
            <a:off x="2189043" y="2196137"/>
            <a:ext cx="1229091" cy="12987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4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0099"/>
                </a:solidFill>
              </a:rPr>
              <a:t>Prírodné látky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40960" cy="4989168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to organické látky, ktoré sa zúčastňujú na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stavbe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životných procesoch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organizmov.</a:t>
            </a:r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ich veľké množstvo.</a:t>
            </a:r>
          </a:p>
          <a:p>
            <a:pPr marL="457200" indent="-457200">
              <a:lnSpc>
                <a:spcPct val="150000"/>
              </a:lnSpc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Líšia sa zložením aj štruktúrou.</a:t>
            </a:r>
          </a:p>
          <a:p>
            <a:pPr marL="457200" indent="-457200">
              <a:lnSpc>
                <a:spcPct val="150000"/>
              </a:lnSpc>
            </a:pPr>
            <a:r>
              <a:rPr lang="sk-SK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Môžu tvoriť jednoduché ale aj zložité molekuly.</a:t>
            </a:r>
          </a:p>
          <a:p>
            <a:pPr marL="457200" indent="-457200">
              <a:lnSpc>
                <a:spcPct val="150000"/>
              </a:lnSpc>
            </a:pP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zložené z biogénnych prvkov: najmä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uhlíka, vodíka kyslíka a dusíka</a:t>
            </a:r>
            <a:r>
              <a:rPr lang="sk-SK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aj síry, fosforu, ...</a:t>
            </a:r>
          </a:p>
          <a:p>
            <a:pPr marL="457200" indent="-457200"/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0099"/>
                </a:solidFill>
              </a:rPr>
              <a:t>ľudský  organizmus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587727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1584C14-1581-4AB3-B249-4D00A57F9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38155"/>
              </p:ext>
            </p:extLst>
          </p:nvPr>
        </p:nvGraphicFramePr>
        <p:xfrm>
          <a:off x="721757" y="1779240"/>
          <a:ext cx="7405007" cy="409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369BAA2B-C813-4F40-AD20-8DB1DDBEDF45}"/>
              </a:ext>
            </a:extLst>
          </p:cNvPr>
          <p:cNvSpPr txBox="1"/>
          <p:nvPr/>
        </p:nvSpPr>
        <p:spPr>
          <a:xfrm>
            <a:off x="251520" y="5259650"/>
            <a:ext cx="211931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Anorganické </a:t>
            </a:r>
          </a:p>
          <a:p>
            <a:pPr algn="ctr"/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5EE9542-3B08-4A70-9817-81D75D369387}"/>
              </a:ext>
            </a:extLst>
          </p:cNvPr>
          <p:cNvSpPr txBox="1"/>
          <p:nvPr/>
        </p:nvSpPr>
        <p:spPr>
          <a:xfrm>
            <a:off x="6025346" y="1312058"/>
            <a:ext cx="23762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Prírodné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(organické) 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a RNA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33522"/>
            <a:ext cx="8003231" cy="53198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– deoxyribo</a:t>
            </a:r>
            <a:r>
              <a:rPr lang="sk-SK" b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nukleová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kyselina: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riadi rast, delenie a regeneráciu bunky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kóduje a prenáša genetické informácie z rodičov na potomkov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dvojvláknová</a:t>
            </a:r>
          </a:p>
          <a:p>
            <a:pPr lvl="1">
              <a:lnSpc>
                <a:spcPct val="150000"/>
              </a:lnSpc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– ribo</a:t>
            </a:r>
            <a:r>
              <a:rPr lang="sk-SK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nukleová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kyselina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jednovláknová</a:t>
            </a:r>
          </a:p>
          <a:p>
            <a:pPr lvl="1">
              <a:lnSpc>
                <a:spcPct val="150000"/>
              </a:lnSpc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dôležitú úlohu pri tvorbe bielkovín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7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dna štruktúra">
            <a:extLst>
              <a:ext uri="{FF2B5EF4-FFF2-40B4-BE49-F238E27FC236}">
                <a16:creationId xmlns:a16="http://schemas.microsoft.com/office/drawing/2014/main" id="{EEA43A86-E31F-4ACB-A9E3-25A06CF2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" y="1700808"/>
            <a:ext cx="4037748" cy="3940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a RNA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39CC41-D845-48E8-A1C3-FFE049036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0" b="7572"/>
          <a:stretch/>
        </p:blipFill>
        <p:spPr bwMode="auto">
          <a:xfrm>
            <a:off x="5116488" y="1268760"/>
            <a:ext cx="2808312" cy="505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467600" cy="792088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0099"/>
                </a:solidFill>
              </a:rPr>
              <a:t>Ďakujem za pozornosť!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39552" y="54452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Zdroj obrázkov: internet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9675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1289</TotalTime>
  <Words>154</Words>
  <Application>Microsoft Office PowerPoint</Application>
  <PresentationFormat>Prezentácia na obrazovke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Wingdings</vt:lpstr>
      <vt:lpstr>Wingdings 2</vt:lpstr>
      <vt:lpstr>Arkáda</vt:lpstr>
      <vt:lpstr>Organické látky v živých organizmoch</vt:lpstr>
      <vt:lpstr>Chemické zloženie organizmov</vt:lpstr>
      <vt:lpstr>Prírodné látky</vt:lpstr>
      <vt:lpstr>ľudský  organizmus</vt:lpstr>
      <vt:lpstr>DNA a RNA</vt:lpstr>
      <vt:lpstr>DNA a RNA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Vlastnosti jednoduchých organických látok</dc:title>
  <dc:creator>user</dc:creator>
  <cp:lastModifiedBy>HP</cp:lastModifiedBy>
  <cp:revision>228</cp:revision>
  <dcterms:created xsi:type="dcterms:W3CDTF">2019-09-03T16:32:03Z</dcterms:created>
  <dcterms:modified xsi:type="dcterms:W3CDTF">2021-02-19T12:34:13Z</dcterms:modified>
</cp:coreProperties>
</file>