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custDataLst>
    <p:tags r:id="rId54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69A"/>
    <a:srgbClr val="EAAAE5"/>
    <a:srgbClr val="8C24AC"/>
    <a:srgbClr val="8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45" d="100"/>
          <a:sy n="45" d="100"/>
        </p:scale>
        <p:origin x="9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76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23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686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61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5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333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136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66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995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75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847E-06D0-4377-9C58-B9750A57CA82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0077-4317-490E-A234-4A735A6B5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65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18" Type="http://schemas.openxmlformats.org/officeDocument/2006/relationships/slide" Target="slide32.xml"/><Relationship Id="rId26" Type="http://schemas.openxmlformats.org/officeDocument/2006/relationships/slide" Target="slide50.xml"/><Relationship Id="rId3" Type="http://schemas.openxmlformats.org/officeDocument/2006/relationships/slide" Target="slide2.xml"/><Relationship Id="rId21" Type="http://schemas.openxmlformats.org/officeDocument/2006/relationships/slide" Target="slide40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48.xml"/><Relationship Id="rId2" Type="http://schemas.openxmlformats.org/officeDocument/2006/relationships/slide" Target="slide4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2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>
            <a:hlinkClick r:id="rId2" action="ppaction://hlinksldjump"/>
          </p:cNvPr>
          <p:cNvSpPr/>
          <p:nvPr/>
        </p:nvSpPr>
        <p:spPr>
          <a:xfrm>
            <a:off x="24385" y="2310384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200</a:t>
            </a:r>
          </a:p>
        </p:txBody>
      </p:sp>
      <p:sp>
        <p:nvSpPr>
          <p:cNvPr id="9" name="Zaoblený obdélník 8">
            <a:hlinkClick r:id="rId3" action="ppaction://hlinksldjump"/>
          </p:cNvPr>
          <p:cNvSpPr/>
          <p:nvPr/>
        </p:nvSpPr>
        <p:spPr>
          <a:xfrm>
            <a:off x="24360" y="1167384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100</a:t>
            </a:r>
          </a:p>
        </p:txBody>
      </p:sp>
      <p:sp>
        <p:nvSpPr>
          <p:cNvPr id="10" name="Zaoblený obdélník 9">
            <a:hlinkClick r:id="rId4" action="ppaction://hlinksldjump"/>
          </p:cNvPr>
          <p:cNvSpPr/>
          <p:nvPr/>
        </p:nvSpPr>
        <p:spPr>
          <a:xfrm>
            <a:off x="24383" y="3453384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300</a:t>
            </a:r>
          </a:p>
        </p:txBody>
      </p:sp>
      <p:sp>
        <p:nvSpPr>
          <p:cNvPr id="11" name="Zaoblený obdélník 10">
            <a:hlinkClick r:id="rId5" action="ppaction://hlinksldjump"/>
          </p:cNvPr>
          <p:cNvSpPr/>
          <p:nvPr/>
        </p:nvSpPr>
        <p:spPr>
          <a:xfrm>
            <a:off x="24383" y="4596384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400</a:t>
            </a:r>
          </a:p>
        </p:txBody>
      </p:sp>
      <p:sp>
        <p:nvSpPr>
          <p:cNvPr id="12" name="Zaoblený obdélník 11">
            <a:hlinkClick r:id="rId6" action="ppaction://hlinksldjump"/>
          </p:cNvPr>
          <p:cNvSpPr/>
          <p:nvPr/>
        </p:nvSpPr>
        <p:spPr>
          <a:xfrm>
            <a:off x="24360" y="5737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500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4383" y="12192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Ubuntu" panose="020B0504030602030204" pitchFamily="34" charset="0"/>
              </a:rPr>
              <a:t>MIX</a:t>
            </a:r>
          </a:p>
        </p:txBody>
      </p:sp>
      <p:sp>
        <p:nvSpPr>
          <p:cNvPr id="40" name="Zaoblený obdélník 39">
            <a:hlinkClick r:id="rId7" action="ppaction://hlinksldjump"/>
          </p:cNvPr>
          <p:cNvSpPr/>
          <p:nvPr/>
        </p:nvSpPr>
        <p:spPr>
          <a:xfrm>
            <a:off x="1846315" y="2308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200</a:t>
            </a:r>
          </a:p>
        </p:txBody>
      </p:sp>
      <p:sp>
        <p:nvSpPr>
          <p:cNvPr id="41" name="Zaoblený obdélník 40">
            <a:hlinkClick r:id="rId8" action="ppaction://hlinksldjump"/>
          </p:cNvPr>
          <p:cNvSpPr/>
          <p:nvPr/>
        </p:nvSpPr>
        <p:spPr>
          <a:xfrm>
            <a:off x="1846290" y="1165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100</a:t>
            </a:r>
          </a:p>
        </p:txBody>
      </p:sp>
      <p:sp>
        <p:nvSpPr>
          <p:cNvPr id="42" name="Zaoblený obdélník 41">
            <a:hlinkClick r:id="rId9" action="ppaction://hlinksldjump"/>
          </p:cNvPr>
          <p:cNvSpPr/>
          <p:nvPr/>
        </p:nvSpPr>
        <p:spPr>
          <a:xfrm>
            <a:off x="1846313" y="3451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300</a:t>
            </a:r>
          </a:p>
        </p:txBody>
      </p:sp>
      <p:sp>
        <p:nvSpPr>
          <p:cNvPr id="43" name="Zaoblený obdélník 42">
            <a:hlinkClick r:id="rId10" action="ppaction://hlinksldjump"/>
          </p:cNvPr>
          <p:cNvSpPr/>
          <p:nvPr/>
        </p:nvSpPr>
        <p:spPr>
          <a:xfrm>
            <a:off x="1846313" y="4594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400</a:t>
            </a:r>
          </a:p>
        </p:txBody>
      </p:sp>
      <p:sp>
        <p:nvSpPr>
          <p:cNvPr id="44" name="Zaoblený obdélník 43">
            <a:hlinkClick r:id="rId11" action="ppaction://hlinksldjump"/>
          </p:cNvPr>
          <p:cNvSpPr/>
          <p:nvPr/>
        </p:nvSpPr>
        <p:spPr>
          <a:xfrm>
            <a:off x="1846290" y="5735616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500</a:t>
            </a:r>
          </a:p>
        </p:txBody>
      </p:sp>
      <p:sp>
        <p:nvSpPr>
          <p:cNvPr id="45" name="Zaoblený obdélník 44"/>
          <p:cNvSpPr/>
          <p:nvPr/>
        </p:nvSpPr>
        <p:spPr>
          <a:xfrm>
            <a:off x="1846313" y="10308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Ubuntu" panose="020B0504030602030204" pitchFamily="34" charset="0"/>
              </a:rPr>
              <a:t>Hradiská</a:t>
            </a:r>
          </a:p>
        </p:txBody>
      </p:sp>
      <p:sp>
        <p:nvSpPr>
          <p:cNvPr id="46" name="Zaoblený obdélník 45">
            <a:hlinkClick r:id="rId12" action="ppaction://hlinksldjump"/>
          </p:cNvPr>
          <p:cNvSpPr/>
          <p:nvPr/>
        </p:nvSpPr>
        <p:spPr>
          <a:xfrm>
            <a:off x="3679499" y="2308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200</a:t>
            </a:r>
          </a:p>
        </p:txBody>
      </p:sp>
      <p:sp>
        <p:nvSpPr>
          <p:cNvPr id="47" name="Zaoblený obdélník 46">
            <a:hlinkClick r:id="rId13" action="ppaction://hlinksldjump"/>
          </p:cNvPr>
          <p:cNvSpPr/>
          <p:nvPr/>
        </p:nvSpPr>
        <p:spPr>
          <a:xfrm>
            <a:off x="3679474" y="1165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100</a:t>
            </a:r>
          </a:p>
        </p:txBody>
      </p:sp>
      <p:sp>
        <p:nvSpPr>
          <p:cNvPr id="48" name="Zaoblený obdélník 47">
            <a:hlinkClick r:id="rId14" action="ppaction://hlinksldjump"/>
          </p:cNvPr>
          <p:cNvSpPr/>
          <p:nvPr/>
        </p:nvSpPr>
        <p:spPr>
          <a:xfrm>
            <a:off x="3679497" y="3451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300</a:t>
            </a:r>
          </a:p>
        </p:txBody>
      </p:sp>
      <p:sp>
        <p:nvSpPr>
          <p:cNvPr id="49" name="Zaoblený obdélník 48">
            <a:hlinkClick r:id="rId15" action="ppaction://hlinksldjump"/>
          </p:cNvPr>
          <p:cNvSpPr/>
          <p:nvPr/>
        </p:nvSpPr>
        <p:spPr>
          <a:xfrm>
            <a:off x="3679497" y="4594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400</a:t>
            </a:r>
          </a:p>
        </p:txBody>
      </p:sp>
      <p:sp>
        <p:nvSpPr>
          <p:cNvPr id="50" name="Zaoblený obdélník 49">
            <a:hlinkClick r:id="rId16" action="ppaction://hlinksldjump"/>
          </p:cNvPr>
          <p:cNvSpPr/>
          <p:nvPr/>
        </p:nvSpPr>
        <p:spPr>
          <a:xfrm>
            <a:off x="3679474" y="5735616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500</a:t>
            </a:r>
          </a:p>
        </p:txBody>
      </p:sp>
      <p:sp>
        <p:nvSpPr>
          <p:cNvPr id="51" name="Zaoblený obdélník 50"/>
          <p:cNvSpPr/>
          <p:nvPr/>
        </p:nvSpPr>
        <p:spPr>
          <a:xfrm>
            <a:off x="3679497" y="10308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Ubuntu" panose="020B0504030602030204" pitchFamily="34" charset="0"/>
              </a:rPr>
              <a:t>Nitrianske kniežactvo</a:t>
            </a:r>
          </a:p>
        </p:txBody>
      </p:sp>
      <p:sp>
        <p:nvSpPr>
          <p:cNvPr id="52" name="Zaoblený obdélník 51">
            <a:hlinkClick r:id="rId17" action="ppaction://hlinksldjump"/>
          </p:cNvPr>
          <p:cNvSpPr/>
          <p:nvPr/>
        </p:nvSpPr>
        <p:spPr>
          <a:xfrm>
            <a:off x="5512683" y="2308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200</a:t>
            </a:r>
          </a:p>
        </p:txBody>
      </p:sp>
      <p:sp>
        <p:nvSpPr>
          <p:cNvPr id="53" name="Zaoblený obdélník 52">
            <a:hlinkClick r:id="rId18" action="ppaction://hlinksldjump"/>
          </p:cNvPr>
          <p:cNvSpPr/>
          <p:nvPr/>
        </p:nvSpPr>
        <p:spPr>
          <a:xfrm>
            <a:off x="5512658" y="1165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100</a:t>
            </a:r>
          </a:p>
        </p:txBody>
      </p:sp>
      <p:sp>
        <p:nvSpPr>
          <p:cNvPr id="54" name="Zaoblený obdélník 53">
            <a:hlinkClick r:id="rId19" action="ppaction://hlinksldjump"/>
          </p:cNvPr>
          <p:cNvSpPr/>
          <p:nvPr/>
        </p:nvSpPr>
        <p:spPr>
          <a:xfrm>
            <a:off x="5512681" y="3451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300</a:t>
            </a:r>
          </a:p>
        </p:txBody>
      </p:sp>
      <p:sp>
        <p:nvSpPr>
          <p:cNvPr id="55" name="Zaoblený obdélník 54">
            <a:hlinkClick r:id="rId20" action="ppaction://hlinksldjump"/>
          </p:cNvPr>
          <p:cNvSpPr/>
          <p:nvPr/>
        </p:nvSpPr>
        <p:spPr>
          <a:xfrm>
            <a:off x="5512681" y="4594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400</a:t>
            </a:r>
          </a:p>
        </p:txBody>
      </p:sp>
      <p:sp>
        <p:nvSpPr>
          <p:cNvPr id="56" name="Zaoblený obdélník 55">
            <a:hlinkClick r:id="rId21" action="ppaction://hlinksldjump"/>
          </p:cNvPr>
          <p:cNvSpPr/>
          <p:nvPr/>
        </p:nvSpPr>
        <p:spPr>
          <a:xfrm>
            <a:off x="5512658" y="5735616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>
                <a:latin typeface="Ubuntu" panose="020B0504030602030204" pitchFamily="34" charset="0"/>
              </a:rPr>
              <a:t>500</a:t>
            </a:r>
          </a:p>
        </p:txBody>
      </p:sp>
      <p:sp>
        <p:nvSpPr>
          <p:cNvPr id="57" name="Zaoblený obdélník 56"/>
          <p:cNvSpPr/>
          <p:nvPr/>
        </p:nvSpPr>
        <p:spPr>
          <a:xfrm>
            <a:off x="5512681" y="10308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Ubuntu" panose="020B0504030602030204" pitchFamily="34" charset="0"/>
              </a:rPr>
              <a:t>Kristianizácia</a:t>
            </a:r>
          </a:p>
        </p:txBody>
      </p:sp>
      <p:sp>
        <p:nvSpPr>
          <p:cNvPr id="58" name="Zaoblený obdélník 57">
            <a:hlinkClick r:id="rId22" action="ppaction://hlinksldjump"/>
          </p:cNvPr>
          <p:cNvSpPr/>
          <p:nvPr/>
        </p:nvSpPr>
        <p:spPr>
          <a:xfrm>
            <a:off x="7334613" y="2308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b="1" dirty="0">
              <a:latin typeface="Ubuntu" panose="020B0504030602030204" pitchFamily="34" charset="0"/>
            </a:endParaRPr>
          </a:p>
        </p:txBody>
      </p:sp>
      <p:sp>
        <p:nvSpPr>
          <p:cNvPr id="59" name="Zaoblený obdélník 58">
            <a:hlinkClick r:id="rId23" action="ppaction://hlinksldjump"/>
          </p:cNvPr>
          <p:cNvSpPr/>
          <p:nvPr/>
        </p:nvSpPr>
        <p:spPr>
          <a:xfrm>
            <a:off x="7334588" y="1165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b="1" dirty="0">
              <a:latin typeface="Ubuntu" panose="020B0504030602030204" pitchFamily="34" charset="0"/>
            </a:endParaRPr>
          </a:p>
        </p:txBody>
      </p:sp>
      <p:sp>
        <p:nvSpPr>
          <p:cNvPr id="60" name="Zaoblený obdélník 59">
            <a:hlinkClick r:id="rId24" action="ppaction://hlinksldjump"/>
          </p:cNvPr>
          <p:cNvSpPr/>
          <p:nvPr/>
        </p:nvSpPr>
        <p:spPr>
          <a:xfrm>
            <a:off x="7334611" y="3451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b="1" dirty="0">
              <a:latin typeface="Ubuntu" panose="020B0504030602030204" pitchFamily="34" charset="0"/>
            </a:endParaRPr>
          </a:p>
        </p:txBody>
      </p:sp>
      <p:sp>
        <p:nvSpPr>
          <p:cNvPr id="61" name="Zaoblený obdélník 60">
            <a:hlinkClick r:id="rId25" action="ppaction://hlinksldjump"/>
          </p:cNvPr>
          <p:cNvSpPr/>
          <p:nvPr/>
        </p:nvSpPr>
        <p:spPr>
          <a:xfrm>
            <a:off x="7334611" y="4594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b="1" dirty="0">
              <a:latin typeface="Ubuntu" panose="020B0504030602030204" pitchFamily="34" charset="0"/>
            </a:endParaRPr>
          </a:p>
        </p:txBody>
      </p:sp>
      <p:sp>
        <p:nvSpPr>
          <p:cNvPr id="62" name="Zaoblený obdélník 61">
            <a:hlinkClick r:id="rId26" action="ppaction://hlinksldjump"/>
          </p:cNvPr>
          <p:cNvSpPr/>
          <p:nvPr/>
        </p:nvSpPr>
        <p:spPr>
          <a:xfrm>
            <a:off x="7334588" y="5735616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b="1" dirty="0">
              <a:latin typeface="Ubuntu" panose="020B0504030602030204" pitchFamily="34" charset="0"/>
            </a:endParaRPr>
          </a:p>
        </p:txBody>
      </p:sp>
      <p:sp>
        <p:nvSpPr>
          <p:cNvPr id="63" name="Zaoblený obdélník 62"/>
          <p:cNvSpPr/>
          <p:nvPr/>
        </p:nvSpPr>
        <p:spPr>
          <a:xfrm>
            <a:off x="7334611" y="10308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1.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Vysvetli pojem družina.</a:t>
            </a:r>
          </a:p>
        </p:txBody>
      </p:sp>
    </p:spTree>
    <p:extLst>
      <p:ext uri="{BB962C8B-B14F-4D97-AF65-F5344CB8AC3E}">
        <p14:creationId xmlns:p14="http://schemas.microsoft.com/office/powerpoint/2010/main" val="9306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5122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Ozbrojený vojenský sprievod kniežaťa.</a:t>
            </a:r>
          </a:p>
        </p:txBody>
      </p:sp>
    </p:spTree>
    <p:extLst>
      <p:ext uri="{BB962C8B-B14F-4D97-AF65-F5344CB8AC3E}">
        <p14:creationId xmlns:p14="http://schemas.microsoft.com/office/powerpoint/2010/main" val="5178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2.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Kde sa väčšinou začínajú stavať prvé hradiska 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4D11FC0-B789-4841-BB02-2DE4E58B4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8" y="3026903"/>
            <a:ext cx="4043627" cy="30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Ťažko dostupný terén, ktorý sa dá dobre brániť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</p:spTree>
    <p:extLst>
      <p:ext uri="{BB962C8B-B14F-4D97-AF65-F5344CB8AC3E}">
        <p14:creationId xmlns:p14="http://schemas.microsoft.com/office/powerpoint/2010/main" val="28645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2.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28019" y="1678893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Ktoré významné hradisko je na obrázkoch 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id="{C41D4CEC-80A1-4E7E-AB58-5679FAB1B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698103"/>
            <a:ext cx="4444464" cy="331560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E789851-F111-489E-8C2E-089A34617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96" y="2884619"/>
            <a:ext cx="3852814" cy="3040759"/>
          </a:xfrm>
          <a:prstGeom prst="rect">
            <a:avLst/>
          </a:prstGeom>
        </p:spPr>
      </p:pic>
      <p:pic>
        <p:nvPicPr>
          <p:cNvPr id="13" name="Zástupný objekt pre obsah 4">
            <a:extLst>
              <a:ext uri="{FF2B5EF4-FFF2-40B4-BE49-F238E27FC236}">
                <a16:creationId xmlns:a16="http://schemas.microsoft.com/office/drawing/2014/main" id="{77F6FC5E-9D9E-4400-8A0C-65207D160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15" y="4941476"/>
            <a:ext cx="1793380" cy="189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30926A6-8723-43F2-84DC-4835791EF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92" y="881347"/>
            <a:ext cx="5430016" cy="48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2.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O ktoré hradisko ide? Nachádza sa pri Piešťanoch.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id="{B8183405-720F-4C60-8D6E-5A6759585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" y="2862469"/>
            <a:ext cx="5299894" cy="337706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D806509-DB1F-48FB-B24B-F1A65E05D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26" y="3014192"/>
            <a:ext cx="3953931" cy="24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Pobedim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</p:spTree>
    <p:extLst>
      <p:ext uri="{BB962C8B-B14F-4D97-AF65-F5344CB8AC3E}">
        <p14:creationId xmlns:p14="http://schemas.microsoft.com/office/powerpoint/2010/main" val="2403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2.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Koncom, ktorého storočia vznikali prvé hradiská na našom území ? A načo slúžili?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6C9351C5-35C4-484F-9562-FF0BA2654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7096" b="1"/>
          <a:stretch/>
        </p:blipFill>
        <p:spPr>
          <a:xfrm>
            <a:off x="1976451" y="2410880"/>
            <a:ext cx="46469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819957" y="2008166"/>
            <a:ext cx="76745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Koncom 8. storočia vznikajú prvé </a:t>
            </a:r>
            <a:r>
              <a:rPr lang="sk-SK" b="1" dirty="0"/>
              <a:t>opevnené hradiská.</a:t>
            </a:r>
          </a:p>
          <a:p>
            <a:pPr>
              <a:lnSpc>
                <a:spcPct val="90000"/>
              </a:lnSpc>
            </a:pPr>
            <a:r>
              <a:rPr lang="sk-SK" b="1" u="sng" dirty="0"/>
              <a:t>Hradiská</a:t>
            </a:r>
            <a:r>
              <a:rPr lang="sk-SK" dirty="0"/>
              <a:t> boli mocenské, územnosprávne a remeselnícko-obchodné centrá.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</p:spTree>
    <p:extLst>
      <p:ext uri="{BB962C8B-B14F-4D97-AF65-F5344CB8AC3E}">
        <p14:creationId xmlns:p14="http://schemas.microsoft.com/office/powerpoint/2010/main" val="14859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1.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3411" y="1237129"/>
            <a:ext cx="833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Ktorý Franský kráľ prenikol v roku 791 až k rieke </a:t>
            </a:r>
            <a:r>
              <a:rPr lang="sk-SK" dirty="0" err="1">
                <a:latin typeface="Ubuntu" panose="020B0504030602030204" pitchFamily="34" charset="0"/>
              </a:rPr>
              <a:t>Ráb</a:t>
            </a:r>
            <a:r>
              <a:rPr lang="sk-SK" dirty="0">
                <a:latin typeface="Ubuntu" panose="020B0504030602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61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2.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O ktoré hradisko ide ? Nachádza sa pri Trnave.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69080EE-922C-41EB-8F21-9723405DC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9" y="2690192"/>
            <a:ext cx="6188962" cy="2956682"/>
          </a:xfrm>
          <a:prstGeom prst="rect">
            <a:avLst/>
          </a:prstGeom>
        </p:spPr>
      </p:pic>
      <p:pic>
        <p:nvPicPr>
          <p:cNvPr id="11" name="Zástupný objekt pre obsah 4">
            <a:extLst>
              <a:ext uri="{FF2B5EF4-FFF2-40B4-BE49-F238E27FC236}">
                <a16:creationId xmlns:a16="http://schemas.microsoft.com/office/drawing/2014/main" id="{C9A76BAE-D92B-4DB9-9A11-26B2A81E1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88" y="2276968"/>
            <a:ext cx="4270610" cy="365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Majcichov pri Trnave.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</p:spTree>
    <p:extLst>
      <p:ext uri="{BB962C8B-B14F-4D97-AF65-F5344CB8AC3E}">
        <p14:creationId xmlns:p14="http://schemas.microsoft.com/office/powerpoint/2010/main" val="3436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3.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Kedy a kde vznikalo Nitrianske kniežactvo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id="{78594BC6-5FDA-41EF-9273-28DA5B924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62" y="2750885"/>
            <a:ext cx="3554821" cy="35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vznikalo koncom 8.storočia na Juhozápadnom Slovensku.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3.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Ako sa volalo prvé známe knieža?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Pribina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00D52AA-9F72-493F-8C5E-8136A5D80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280"/>
          <a:stretch/>
        </p:blipFill>
        <p:spPr>
          <a:xfrm>
            <a:off x="2681042" y="3173544"/>
            <a:ext cx="3768466" cy="26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3.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Opíš prirodzené hranice Nitrianskeho kniežactva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id="{C0E212D6-DA60-41F1-8103-FC71E1228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8" y="2378454"/>
            <a:ext cx="3511407" cy="34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juhu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dosiahlo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kniežactvo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prirodzenú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hranicu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Dunaja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Malé a Biele Karpaty ho oddeľovali od Moravského kniežactva.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3.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S kým sa oženil knieža Pribina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S bavorskou kresťankou.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5122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Karol Veľký.</a:t>
            </a:r>
          </a:p>
        </p:txBody>
      </p:sp>
    </p:spTree>
    <p:extLst>
      <p:ext uri="{BB962C8B-B14F-4D97-AF65-F5344CB8AC3E}">
        <p14:creationId xmlns:p14="http://schemas.microsoft.com/office/powerpoint/2010/main" val="12385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3.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Aké náboženstvo prevládalo u Slovanov pred začiatkom šírenia kresťanstva ?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Pohanstvo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338705"/>
            <a:ext cx="9157449" cy="527565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4.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Čo je to kristianizácia 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5DD0BB6-392E-4000-A57A-EFADAFAE1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1" b="-3"/>
          <a:stretch/>
        </p:blipFill>
        <p:spPr>
          <a:xfrm>
            <a:off x="2756648" y="2651693"/>
            <a:ext cx="3768466" cy="26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Šírenie kresťanstva v pohanskom prostredí.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4.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Na koho popud súhlasil Pribina s výstavbou </a:t>
            </a:r>
            <a:r>
              <a:rPr lang="sk-SK" b="1" u="sng" dirty="0"/>
              <a:t>kresťanského murovaného kostola na svojom sídelnom hradisku v Nitre?</a:t>
            </a:r>
            <a:endParaRPr lang="sk-SK" dirty="0"/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9C98A9D-C9A1-4443-921E-F283C28FF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280"/>
          <a:stretch/>
        </p:blipFill>
        <p:spPr>
          <a:xfrm>
            <a:off x="2854970" y="3270250"/>
            <a:ext cx="3768466" cy="26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Na popud svojej manželky, ktorá bola kresťankou.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4.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Kto v roku 828 vysvätil tento kostol 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kostol vysvätil </a:t>
            </a:r>
            <a:r>
              <a:rPr lang="sk-SK" b="1" dirty="0"/>
              <a:t>salzburský arcibiskup </a:t>
            </a:r>
            <a:r>
              <a:rPr lang="sk-SK" b="1" dirty="0" err="1"/>
              <a:t>Adalrám</a:t>
            </a:r>
            <a:endParaRPr lang="sk-SK" dirty="0">
              <a:latin typeface="Ubuntu" panose="020B0504030602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4.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Do moravského kniežactva prišli šíriť kresťanstvo</a:t>
            </a:r>
            <a:r>
              <a:rPr lang="sk-SK" b="1" dirty="0"/>
              <a:t> najmä </a:t>
            </a:r>
            <a:r>
              <a:rPr lang="sk-SK" b="1" u="sng" dirty="0" err="1"/>
              <a:t>m_______i</a:t>
            </a:r>
            <a:r>
              <a:rPr lang="sk-SK" b="1" u="sng" dirty="0"/>
              <a:t> z biskupstva v </a:t>
            </a:r>
            <a:r>
              <a:rPr lang="sk-SK" b="1" u="sng" dirty="0" err="1"/>
              <a:t>P______e</a:t>
            </a:r>
            <a:r>
              <a:rPr lang="sk-SK" b="1" u="sng" dirty="0"/>
              <a:t> (</a:t>
            </a:r>
            <a:r>
              <a:rPr lang="sk-SK" b="1" u="sng" dirty="0" err="1"/>
              <a:t>nemecko</a:t>
            </a:r>
            <a:r>
              <a:rPr lang="sk-SK" b="1" u="sng" dirty="0"/>
              <a:t>) </a:t>
            </a:r>
            <a:r>
              <a:rPr lang="sk-SK" dirty="0">
                <a:latin typeface="Ubuntu" panose="020B0504030602030204" pitchFamily="34" charset="0"/>
              </a:rPr>
              <a:t>________________.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najmä </a:t>
            </a:r>
            <a:r>
              <a:rPr lang="sk-SK" b="1" u="sng" dirty="0"/>
              <a:t>misionári z biskupstva v </a:t>
            </a:r>
            <a:r>
              <a:rPr lang="sk-SK" b="1" u="sng" dirty="0" err="1"/>
              <a:t>Pasove</a:t>
            </a:r>
            <a:r>
              <a:rPr lang="sk-SK" b="1" u="sng" dirty="0"/>
              <a:t> (</a:t>
            </a:r>
            <a:r>
              <a:rPr lang="sk-SK" b="1" u="sng" dirty="0" err="1"/>
              <a:t>nemecko</a:t>
            </a:r>
            <a:r>
              <a:rPr lang="sk-SK" b="1" u="sng" dirty="0"/>
              <a:t>)</a:t>
            </a:r>
            <a:endParaRPr lang="sk-SK" dirty="0">
              <a:latin typeface="Ubuntu" panose="020B0504030602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1.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</a:p>
        </p:txBody>
      </p:sp>
      <p:sp>
        <p:nvSpPr>
          <p:cNvPr id="2" name="Obdélník 1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V moravskom kniežactve vládol kniežací rod______________.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5790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4.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Medzi najvýznamnejšie archeologické nálezy z obdobia šírenia kresťanstva na našom území patria ? A kde boli nájdene(2)?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728020" y="206437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Nálezy zvona a pozlátených plakiet</a:t>
            </a:r>
            <a:endParaRPr lang="sk-SK" dirty="0">
              <a:latin typeface="Ubuntu" panose="020B0504030602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81FD3B1-DEC1-4849-8156-6A27DFC72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5655"/>
            <a:ext cx="5166749" cy="3322181"/>
          </a:xfrm>
          <a:prstGeom prst="rect">
            <a:avLst/>
          </a:prstGeom>
        </p:spPr>
      </p:pic>
      <p:pic>
        <p:nvPicPr>
          <p:cNvPr id="9" name="Zástupný objekt pre obsah 4">
            <a:extLst>
              <a:ext uri="{FF2B5EF4-FFF2-40B4-BE49-F238E27FC236}">
                <a16:creationId xmlns:a16="http://schemas.microsoft.com/office/drawing/2014/main" id="{A886D3E7-D45D-44B8-80C6-9E1784A71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49" y="2433708"/>
            <a:ext cx="3694020" cy="3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5.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svoju 100 bodovú otázku pre kategórii 5. , prípadne obrázok k nej.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odpoveď pre svoju 100 bodovú otázku pre kategórii 5. , prípadne obrázok k nej.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5.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svoju 200 bodovú otázku pre kategórii 5. , prípadne obrázok k nej.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odpoveď pre svoju 200 bodovú otázku pre kategórii 5. , prípadne obrázok k nej.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5.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svoju 300 bodovú otázku pre kategórii 5. , prípadne obrázok k nej.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odpoveď pre svoju 300 bodovú otázku pre kategórii 5. , prípadne obrázok k nej.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5.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svoju 400 bodovú otázku pre kategórii 5. , prípadne obrázok k nej.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odpoveď pre svoju 400 bodovú otázku pre kategórii 5. , prípadne obrázok k nej.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5122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err="1">
                <a:latin typeface="Ubuntu" panose="020B0504030602030204" pitchFamily="34" charset="0"/>
              </a:rPr>
              <a:t>Mojmírovcov</a:t>
            </a:r>
            <a:r>
              <a:rPr lang="sk-SK" dirty="0">
                <a:latin typeface="Ubuntu" panose="020B05040306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3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5.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svoju 500 bodovú otázku pre kategórii 5. , prípadne obrázok k nej.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>
                <a:latin typeface="Ubuntu" panose="020B0504030602030204" pitchFamily="34" charset="0"/>
              </a:rPr>
              <a:t>Sem vložte odpoveď pre svoju 500 bodovú otázku pre kategórii 5. , prípadne obrázok k nej.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8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62797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>
                <a:latin typeface="Ubuntu" panose="020B0504030602030204" pitchFamily="34" charset="0"/>
              </a:rPr>
              <a:t>© Copyright 2014 Peter Farárik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63" y="2169871"/>
            <a:ext cx="6102074" cy="19133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594122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>
                <a:latin typeface="Ubuntu" panose="020B0504030602030204" pitchFamily="34" charset="0"/>
              </a:rPr>
              <a:t>www.lepsiageografia.sk</a:t>
            </a:r>
          </a:p>
        </p:txBody>
      </p:sp>
    </p:spTree>
    <p:extLst>
      <p:ext uri="{BB962C8B-B14F-4D97-AF65-F5344CB8AC3E}">
        <p14:creationId xmlns:p14="http://schemas.microsoft.com/office/powerpoint/2010/main" val="33328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1.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Ako sa volala okrúhle opevnené hradisko Avarov?</a:t>
            </a:r>
          </a:p>
        </p:txBody>
      </p:sp>
    </p:spTree>
    <p:extLst>
      <p:ext uri="{BB962C8B-B14F-4D97-AF65-F5344CB8AC3E}">
        <p14:creationId xmlns:p14="http://schemas.microsoft.com/office/powerpoint/2010/main" val="42210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5122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err="1">
                <a:latin typeface="Ubuntu" panose="020B0504030602030204" pitchFamily="34" charset="0"/>
              </a:rPr>
              <a:t>Hrink</a:t>
            </a:r>
            <a:r>
              <a:rPr lang="sk-SK" dirty="0">
                <a:latin typeface="Ubuntu" panose="020B05040306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0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Kategória 1.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7557" y="1855766"/>
            <a:ext cx="7674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Doplň chýbajúce slová!</a:t>
            </a:r>
          </a:p>
          <a:p>
            <a:pPr algn="ctr"/>
            <a:r>
              <a:rPr lang="sk-SK" b="1" dirty="0"/>
              <a:t>Centrom a kniežacím sídlom Moravského kniežactva bolo mohutné hradisko vybudované na riečnom ostrove rieky ______ </a:t>
            </a:r>
            <a:r>
              <a:rPr lang="sk-SK" b="1" u="sng" dirty="0"/>
              <a:t>pri dnešných ____________.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875862D-8569-44E9-A896-8477C4A2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87" y="3271075"/>
            <a:ext cx="5213082" cy="295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</a:p>
        </p:txBody>
      </p:sp>
      <p:pic>
        <p:nvPicPr>
          <p:cNvPr id="5122" name="Picture 2" descr="http://pixabay.com/static/uploads/photo/2013/07/13/10/24/glossy-157164_64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67557" y="1855766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Ubuntu" panose="020B0504030602030204" pitchFamily="34" charset="0"/>
              </a:rPr>
              <a:t>Morava, </a:t>
            </a:r>
            <a:r>
              <a:rPr lang="sk-SK" dirty="0" err="1">
                <a:latin typeface="Ubuntu" panose="020B0504030602030204" pitchFamily="34" charset="0"/>
              </a:rPr>
              <a:t>Mikulčiciach</a:t>
            </a:r>
            <a:endParaRPr lang="sk-SK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dda3d6d3981786f3748c20d45d11a07438cf25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721</Words>
  <Application>Microsoft Office PowerPoint</Application>
  <PresentationFormat>Prezentácia na obrazovke (4:3)</PresentationFormat>
  <Paragraphs>154</Paragraphs>
  <Slides>52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Ubuntu</vt:lpstr>
      <vt:lpstr>Wingdings 3</vt:lpstr>
      <vt:lpstr>Motiv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Peter Farárik</dc:creator>
  <cp:lastModifiedBy>HP</cp:lastModifiedBy>
  <cp:revision>41</cp:revision>
  <dcterms:created xsi:type="dcterms:W3CDTF">2014-11-27T10:15:47Z</dcterms:created>
  <dcterms:modified xsi:type="dcterms:W3CDTF">2020-11-22T17:12:49Z</dcterms:modified>
</cp:coreProperties>
</file>