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4" r:id="rId4"/>
    <p:sldId id="265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642918"/>
            <a:ext cx="8172400" cy="2160240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</a:rPr>
              <a:t>Elektrické sily a elektrické pole vo vodiči</a:t>
            </a:r>
            <a:endParaRPr lang="sk-SK" sz="4400" b="1" dirty="0">
              <a:solidFill>
                <a:srgbClr val="C00000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7406640" cy="1752600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 - 9. ročník ZŠ</a:t>
            </a:r>
            <a:endParaRPr lang="sk-SK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49808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Elektrický prúd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928670"/>
            <a:ext cx="7596308" cy="578647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sk-SK" sz="2400" b="1" dirty="0" smtClean="0">
                <a:latin typeface="Cambria" pitchFamily="18" charset="0"/>
              </a:rPr>
              <a:t>UŽ VIEME</a:t>
            </a:r>
            <a:r>
              <a:rPr lang="sk-SK" sz="2400" dirty="0" smtClean="0">
                <a:latin typeface="Cambria" pitchFamily="18" charset="0"/>
              </a:rPr>
              <a:t>:</a:t>
            </a:r>
            <a:endParaRPr lang="sk-SK" sz="2400" dirty="0" smtClean="0">
              <a:latin typeface="Cambria" pitchFamily="18" charset="0"/>
            </a:endParaRPr>
          </a:p>
          <a:p>
            <a:r>
              <a:rPr lang="sk-SK" sz="2400" b="1" dirty="0" smtClean="0">
                <a:solidFill>
                  <a:srgbClr val="7030A0"/>
                </a:solidFill>
              </a:rPr>
              <a:t>Elektrický prúd v kovovom vodiči je tvorený usmerneným pohybom voľných elektrónov.</a:t>
            </a:r>
          </a:p>
          <a:p>
            <a:r>
              <a:rPr lang="sk-SK" sz="2400" i="1" dirty="0" smtClean="0"/>
              <a:t>Skutočný smer elektrického prúdu je teda od záporného pólu zdroja ku kladnému pólu zdroja.</a:t>
            </a:r>
          </a:p>
          <a:p>
            <a:r>
              <a:rPr lang="sk-SK" sz="2400" b="1" dirty="0" smtClean="0">
                <a:solidFill>
                  <a:srgbClr val="00B050"/>
                </a:solidFill>
              </a:rPr>
              <a:t>Dohodnutý smer elektrického prúdu je od kladného pólu zdroja k zápornému pólu zdroja.</a:t>
            </a:r>
          </a:p>
          <a:p>
            <a:r>
              <a:rPr lang="sk-SK" sz="2400" i="1" dirty="0" smtClean="0"/>
              <a:t>Smer prúdu si vedci dohodli </a:t>
            </a:r>
            <a:r>
              <a:rPr lang="sk-SK" sz="2400" i="1" dirty="0" smtClean="0"/>
              <a:t>predtým, </a:t>
            </a:r>
            <a:r>
              <a:rPr lang="sk-SK" sz="2400" i="1" dirty="0" smtClean="0"/>
              <a:t>ako poznali jeho skutočnú podstatu.</a:t>
            </a:r>
            <a:endParaRPr lang="sk-SK" sz="2400" i="1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58" name="Skupina 57"/>
          <p:cNvGrpSpPr/>
          <p:nvPr/>
        </p:nvGrpSpPr>
        <p:grpSpPr>
          <a:xfrm>
            <a:off x="3286116" y="4462456"/>
            <a:ext cx="2643206" cy="2395544"/>
            <a:chOff x="3357554" y="2285992"/>
            <a:chExt cx="2643206" cy="2395544"/>
          </a:xfrm>
        </p:grpSpPr>
        <p:grpSp>
          <p:nvGrpSpPr>
            <p:cNvPr id="29" name="Skupina 28"/>
            <p:cNvGrpSpPr/>
            <p:nvPr/>
          </p:nvGrpSpPr>
          <p:grpSpPr>
            <a:xfrm>
              <a:off x="3500430" y="2285992"/>
              <a:ext cx="2500330" cy="2395544"/>
              <a:chOff x="2285984" y="2572702"/>
              <a:chExt cx="4500594" cy="3251842"/>
            </a:xfrm>
          </p:grpSpPr>
          <p:pic>
            <p:nvPicPr>
              <p:cNvPr id="28" name="Picture 1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05283" y="4714884"/>
                <a:ext cx="1685925" cy="110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" name="Skupina 10"/>
              <p:cNvGrpSpPr/>
              <p:nvPr/>
            </p:nvGrpSpPr>
            <p:grpSpPr>
              <a:xfrm>
                <a:off x="2285984" y="2572702"/>
                <a:ext cx="4500594" cy="2642247"/>
                <a:chOff x="1714480" y="2358337"/>
                <a:chExt cx="3143272" cy="2358135"/>
              </a:xfrm>
            </p:grpSpPr>
            <p:cxnSp>
              <p:nvCxnSpPr>
                <p:cNvPr id="12" name="Rovná spojnica 11"/>
                <p:cNvCxnSpPr/>
                <p:nvPr/>
              </p:nvCxnSpPr>
              <p:spPr>
                <a:xfrm rot="5400000">
                  <a:off x="4179091" y="3036091"/>
                  <a:ext cx="642942" cy="1588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ovná spojnica 12"/>
                <p:cNvCxnSpPr/>
                <p:nvPr/>
              </p:nvCxnSpPr>
              <p:spPr>
                <a:xfrm rot="5400000">
                  <a:off x="4179885" y="4392619"/>
                  <a:ext cx="642942" cy="1588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Skupina 43"/>
                <p:cNvGrpSpPr/>
                <p:nvPr/>
              </p:nvGrpSpPr>
              <p:grpSpPr>
                <a:xfrm>
                  <a:off x="1714480" y="2358337"/>
                  <a:ext cx="3143272" cy="2358135"/>
                  <a:chOff x="1714480" y="2358337"/>
                  <a:chExt cx="3143272" cy="2358135"/>
                </a:xfrm>
              </p:grpSpPr>
              <p:grpSp>
                <p:nvGrpSpPr>
                  <p:cNvPr id="15" name="Skupina 13"/>
                  <p:cNvGrpSpPr/>
                  <p:nvPr/>
                </p:nvGrpSpPr>
                <p:grpSpPr>
                  <a:xfrm>
                    <a:off x="1714480" y="2358337"/>
                    <a:ext cx="2786082" cy="643189"/>
                    <a:chOff x="714348" y="3357562"/>
                    <a:chExt cx="3643338" cy="914400"/>
                  </a:xfrm>
                </p:grpSpPr>
                <p:cxnSp>
                  <p:nvCxnSpPr>
                    <p:cNvPr id="25" name="Rovná spojnica 24"/>
                    <p:cNvCxnSpPr/>
                    <p:nvPr/>
                  </p:nvCxnSpPr>
                  <p:spPr>
                    <a:xfrm>
                      <a:off x="714348" y="3857628"/>
                      <a:ext cx="1357322" cy="1588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" name="Ovál 25"/>
                    <p:cNvSpPr/>
                    <p:nvPr/>
                  </p:nvSpPr>
                  <p:spPr>
                    <a:xfrm>
                      <a:off x="2071670" y="3357562"/>
                      <a:ext cx="914400" cy="914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sk-SK" sz="2800" dirty="0" smtClean="0"/>
                        <a:t>A</a:t>
                      </a:r>
                      <a:endParaRPr lang="sk-SK" sz="2800" dirty="0"/>
                    </a:p>
                  </p:txBody>
                </p:sp>
                <p:cxnSp>
                  <p:nvCxnSpPr>
                    <p:cNvPr id="27" name="Rovná spojnica 26"/>
                    <p:cNvCxnSpPr/>
                    <p:nvPr/>
                  </p:nvCxnSpPr>
                  <p:spPr>
                    <a:xfrm>
                      <a:off x="3000364" y="3857628"/>
                      <a:ext cx="1357322" cy="1588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" name="Rovná spojnica 15"/>
                  <p:cNvCxnSpPr/>
                  <p:nvPr/>
                </p:nvCxnSpPr>
                <p:spPr>
                  <a:xfrm rot="5400000">
                    <a:off x="715142" y="3714752"/>
                    <a:ext cx="1999470" cy="794"/>
                  </a:xfrm>
                  <a:prstGeom prst="line">
                    <a:avLst/>
                  </a:prstGeom>
                  <a:ln w="2540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" name="Skupina 33"/>
                  <p:cNvGrpSpPr/>
                  <p:nvPr/>
                </p:nvGrpSpPr>
                <p:grpSpPr>
                  <a:xfrm>
                    <a:off x="4143372" y="3357562"/>
                    <a:ext cx="714380" cy="714380"/>
                    <a:chOff x="3857620" y="4572008"/>
                    <a:chExt cx="914400" cy="914400"/>
                  </a:xfrm>
                </p:grpSpPr>
                <p:sp>
                  <p:nvSpPr>
                    <p:cNvPr id="22" name="Ovál 21"/>
                    <p:cNvSpPr/>
                    <p:nvPr/>
                  </p:nvSpPr>
                  <p:spPr>
                    <a:xfrm>
                      <a:off x="3857620" y="4572008"/>
                      <a:ext cx="914400" cy="914400"/>
                    </a:xfrm>
                    <a:prstGeom prst="ellips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k-SK"/>
                    </a:p>
                  </p:txBody>
                </p:sp>
                <p:cxnSp>
                  <p:nvCxnSpPr>
                    <p:cNvPr id="23" name="Rovná spojnica 22"/>
                    <p:cNvCxnSpPr>
                      <a:stCxn id="22" idx="1"/>
                      <a:endCxn id="22" idx="5"/>
                    </p:cNvCxnSpPr>
                    <p:nvPr/>
                  </p:nvCxnSpPr>
                  <p:spPr>
                    <a:xfrm rot="16200000" flipH="1">
                      <a:off x="3991531" y="4705919"/>
                      <a:ext cx="646578" cy="646578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Rovná spojnica 23"/>
                    <p:cNvCxnSpPr/>
                    <p:nvPr/>
                  </p:nvCxnSpPr>
                  <p:spPr>
                    <a:xfrm rot="5400000" flipH="1" flipV="1">
                      <a:off x="4000496" y="4714884"/>
                      <a:ext cx="646578" cy="646578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Rovná spojnica 17"/>
                  <p:cNvCxnSpPr/>
                  <p:nvPr/>
                </p:nvCxnSpPr>
                <p:spPr>
                  <a:xfrm>
                    <a:off x="1714480" y="4714884"/>
                    <a:ext cx="500066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Rovná spojnica 18"/>
                  <p:cNvCxnSpPr/>
                  <p:nvPr/>
                </p:nvCxnSpPr>
                <p:spPr>
                  <a:xfrm rot="10800000">
                    <a:off x="3000364" y="4714884"/>
                    <a:ext cx="1500198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7" name="Skupina 56"/>
            <p:cNvGrpSpPr/>
            <p:nvPr/>
          </p:nvGrpSpPr>
          <p:grpSpPr>
            <a:xfrm>
              <a:off x="3357554" y="2500306"/>
              <a:ext cx="2143140" cy="1857388"/>
              <a:chOff x="3357554" y="2500306"/>
              <a:chExt cx="2143140" cy="1857388"/>
            </a:xfrm>
          </p:grpSpPr>
          <p:grpSp>
            <p:nvGrpSpPr>
              <p:cNvPr id="34" name="Skupina 33"/>
              <p:cNvGrpSpPr/>
              <p:nvPr/>
            </p:nvGrpSpPr>
            <p:grpSpPr>
              <a:xfrm>
                <a:off x="3357554" y="2857496"/>
                <a:ext cx="214314" cy="214314"/>
                <a:chOff x="2000232" y="2928934"/>
                <a:chExt cx="714380" cy="714380"/>
              </a:xfrm>
            </p:grpSpPr>
            <p:sp>
              <p:nvSpPr>
                <p:cNvPr id="30" name="Ovál 29"/>
                <p:cNvSpPr/>
                <p:nvPr/>
              </p:nvSpPr>
              <p:spPr>
                <a:xfrm>
                  <a:off x="2000232" y="2928934"/>
                  <a:ext cx="714380" cy="71438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2" name="Rovná spojnica 31"/>
                <p:cNvCxnSpPr/>
                <p:nvPr/>
              </p:nvCxnSpPr>
              <p:spPr>
                <a:xfrm>
                  <a:off x="2214546" y="3286124"/>
                  <a:ext cx="2857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Skupina 34"/>
              <p:cNvGrpSpPr/>
              <p:nvPr/>
            </p:nvGrpSpPr>
            <p:grpSpPr>
              <a:xfrm>
                <a:off x="5286380" y="2500306"/>
                <a:ext cx="214314" cy="214314"/>
                <a:chOff x="2000232" y="2928934"/>
                <a:chExt cx="714380" cy="714380"/>
              </a:xfrm>
            </p:grpSpPr>
            <p:sp>
              <p:nvSpPr>
                <p:cNvPr id="36" name="Ovál 35"/>
                <p:cNvSpPr/>
                <p:nvPr/>
              </p:nvSpPr>
              <p:spPr>
                <a:xfrm>
                  <a:off x="2000232" y="2928934"/>
                  <a:ext cx="714380" cy="71438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7" name="Rovná spojnica 36"/>
                <p:cNvCxnSpPr/>
                <p:nvPr/>
              </p:nvCxnSpPr>
              <p:spPr>
                <a:xfrm>
                  <a:off x="2214546" y="3286124"/>
                  <a:ext cx="2857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Skupina 37"/>
              <p:cNvGrpSpPr/>
              <p:nvPr/>
            </p:nvGrpSpPr>
            <p:grpSpPr>
              <a:xfrm>
                <a:off x="3357554" y="3429000"/>
                <a:ext cx="214314" cy="214314"/>
                <a:chOff x="2000232" y="2928934"/>
                <a:chExt cx="714380" cy="714380"/>
              </a:xfrm>
            </p:grpSpPr>
            <p:sp>
              <p:nvSpPr>
                <p:cNvPr id="39" name="Ovál 38"/>
                <p:cNvSpPr/>
                <p:nvPr/>
              </p:nvSpPr>
              <p:spPr>
                <a:xfrm>
                  <a:off x="2000232" y="2928934"/>
                  <a:ext cx="714380" cy="71438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0" name="Rovná spojnica 39"/>
                <p:cNvCxnSpPr/>
                <p:nvPr/>
              </p:nvCxnSpPr>
              <p:spPr>
                <a:xfrm>
                  <a:off x="2214546" y="3286124"/>
                  <a:ext cx="2857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Skupina 40"/>
              <p:cNvGrpSpPr/>
              <p:nvPr/>
            </p:nvGrpSpPr>
            <p:grpSpPr>
              <a:xfrm>
                <a:off x="4929190" y="4143380"/>
                <a:ext cx="214314" cy="214314"/>
                <a:chOff x="2000232" y="2928934"/>
                <a:chExt cx="714380" cy="714380"/>
              </a:xfrm>
            </p:grpSpPr>
            <p:sp>
              <p:nvSpPr>
                <p:cNvPr id="42" name="Ovál 41"/>
                <p:cNvSpPr/>
                <p:nvPr/>
              </p:nvSpPr>
              <p:spPr>
                <a:xfrm>
                  <a:off x="2000232" y="2928934"/>
                  <a:ext cx="714380" cy="71438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3" name="Rovná spojnica 42"/>
                <p:cNvCxnSpPr/>
                <p:nvPr/>
              </p:nvCxnSpPr>
              <p:spPr>
                <a:xfrm>
                  <a:off x="2214546" y="3286124"/>
                  <a:ext cx="2857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Skupina 43"/>
              <p:cNvGrpSpPr/>
              <p:nvPr/>
            </p:nvGrpSpPr>
            <p:grpSpPr>
              <a:xfrm>
                <a:off x="3786182" y="2500306"/>
                <a:ext cx="214314" cy="214314"/>
                <a:chOff x="2000232" y="2928934"/>
                <a:chExt cx="714380" cy="714380"/>
              </a:xfrm>
            </p:grpSpPr>
            <p:sp>
              <p:nvSpPr>
                <p:cNvPr id="45" name="Ovál 44"/>
                <p:cNvSpPr/>
                <p:nvPr/>
              </p:nvSpPr>
              <p:spPr>
                <a:xfrm>
                  <a:off x="2000232" y="2928934"/>
                  <a:ext cx="714380" cy="71438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6" name="Rovná spojnica 45"/>
                <p:cNvCxnSpPr/>
                <p:nvPr/>
              </p:nvCxnSpPr>
              <p:spPr>
                <a:xfrm>
                  <a:off x="2214546" y="3286124"/>
                  <a:ext cx="2857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Rovná spojovacia šípka 47"/>
              <p:cNvCxnSpPr/>
              <p:nvPr/>
            </p:nvCxnSpPr>
            <p:spPr>
              <a:xfrm rot="5400000">
                <a:off x="3251191" y="3821115"/>
                <a:ext cx="357190" cy="15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ovná spojovacia šípka 49"/>
              <p:cNvCxnSpPr/>
              <p:nvPr/>
            </p:nvCxnSpPr>
            <p:spPr>
              <a:xfrm rot="5400000">
                <a:off x="3251191" y="3249611"/>
                <a:ext cx="357190" cy="15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ovná spojovacia šípka 50"/>
              <p:cNvCxnSpPr/>
              <p:nvPr/>
            </p:nvCxnSpPr>
            <p:spPr>
              <a:xfrm>
                <a:off x="5145092" y="4286256"/>
                <a:ext cx="284164" cy="15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ovná spojovacia šípka 51"/>
              <p:cNvCxnSpPr/>
              <p:nvPr/>
            </p:nvCxnSpPr>
            <p:spPr>
              <a:xfrm rot="10800000">
                <a:off x="3500430" y="2643182"/>
                <a:ext cx="287340" cy="15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ovná spojovacia šípka 52"/>
              <p:cNvCxnSpPr/>
              <p:nvPr/>
            </p:nvCxnSpPr>
            <p:spPr>
              <a:xfrm rot="10800000">
                <a:off x="5000628" y="2643182"/>
                <a:ext cx="287340" cy="15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Skupina 63"/>
          <p:cNvGrpSpPr/>
          <p:nvPr/>
        </p:nvGrpSpPr>
        <p:grpSpPr>
          <a:xfrm>
            <a:off x="2428860" y="4929198"/>
            <a:ext cx="3859240" cy="1143802"/>
            <a:chOff x="2428860" y="4500570"/>
            <a:chExt cx="3859240" cy="1143802"/>
          </a:xfrm>
        </p:grpSpPr>
        <p:cxnSp>
          <p:nvCxnSpPr>
            <p:cNvPr id="61" name="Rovná spojovacia šípka 60"/>
            <p:cNvCxnSpPr/>
            <p:nvPr/>
          </p:nvCxnSpPr>
          <p:spPr>
            <a:xfrm rot="5400000" flipH="1" flipV="1">
              <a:off x="5715802" y="5071280"/>
              <a:ext cx="1143008" cy="1588"/>
            </a:xfrm>
            <a:prstGeom prst="straightConnector1">
              <a:avLst/>
            </a:prstGeom>
            <a:ln w="31750">
              <a:solidFill>
                <a:srgbClr val="00B05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Skupina 62"/>
            <p:cNvGrpSpPr/>
            <p:nvPr/>
          </p:nvGrpSpPr>
          <p:grpSpPr>
            <a:xfrm>
              <a:off x="2428860" y="4501364"/>
              <a:ext cx="429422" cy="1143008"/>
              <a:chOff x="2428860" y="4501364"/>
              <a:chExt cx="429422" cy="1143008"/>
            </a:xfrm>
          </p:grpSpPr>
          <p:cxnSp>
            <p:nvCxnSpPr>
              <p:cNvPr id="60" name="Rovná spojovacia šípka 59"/>
              <p:cNvCxnSpPr/>
              <p:nvPr/>
            </p:nvCxnSpPr>
            <p:spPr>
              <a:xfrm rot="5400000" flipH="1" flipV="1">
                <a:off x="2285984" y="5072074"/>
                <a:ext cx="1143008" cy="1588"/>
              </a:xfrm>
              <a:prstGeom prst="straightConnector1">
                <a:avLst/>
              </a:prstGeom>
              <a:ln w="317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BlokTextu 61"/>
              <p:cNvSpPr txBox="1"/>
              <p:nvPr/>
            </p:nvSpPr>
            <p:spPr>
              <a:xfrm>
                <a:off x="2428860" y="4929198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800" b="1" dirty="0" smtClean="0">
                    <a:solidFill>
                      <a:srgbClr val="00B050"/>
                    </a:solidFill>
                    <a:latin typeface="Bookman Old Style" pitchFamily="18" charset="0"/>
                    <a:ea typeface="BatangChe" pitchFamily="49" charset="-127"/>
                  </a:rPr>
                  <a:t>I</a:t>
                </a:r>
                <a:endParaRPr lang="sk-SK" sz="2800" b="1" dirty="0">
                  <a:solidFill>
                    <a:srgbClr val="00B050"/>
                  </a:solidFill>
                  <a:latin typeface="Bookman Old Style" pitchFamily="18" charset="0"/>
                  <a:ea typeface="BatangChe" pitchFamily="49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785794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rgbClr val="C00000"/>
                </a:solidFill>
              </a:rPr>
              <a:t>Elektrická sila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0100" y="1134746"/>
            <a:ext cx="7676356" cy="5462606"/>
          </a:xfrm>
        </p:spPr>
        <p:txBody>
          <a:bodyPr/>
          <a:lstStyle/>
          <a:p>
            <a:r>
              <a:rPr lang="sk-SK" dirty="0" smtClean="0"/>
              <a:t>Ak vytvoríme </a:t>
            </a:r>
            <a:r>
              <a:rPr lang="sk-SK" dirty="0" smtClean="0">
                <a:solidFill>
                  <a:srgbClr val="C00000"/>
                </a:solidFill>
              </a:rPr>
              <a:t>uzavretý elektrický obvod </a:t>
            </a:r>
            <a:r>
              <a:rPr lang="sk-SK" dirty="0" smtClean="0">
                <a:solidFill>
                  <a:srgbClr val="C00000"/>
                </a:solidFill>
              </a:rPr>
              <a:t>    so </a:t>
            </a:r>
            <a:r>
              <a:rPr lang="sk-SK" dirty="0" smtClean="0">
                <a:solidFill>
                  <a:srgbClr val="C00000"/>
                </a:solidFill>
              </a:rPr>
              <a:t>zdrojom elektrickej energie</a:t>
            </a:r>
            <a:r>
              <a:rPr lang="sk-SK" dirty="0" smtClean="0"/>
              <a:t>, vytvorí sa </a:t>
            </a:r>
            <a:r>
              <a:rPr lang="sk-SK" dirty="0" smtClean="0"/>
              <a:t>        v </a:t>
            </a:r>
            <a:r>
              <a:rPr lang="sk-SK" dirty="0" smtClean="0"/>
              <a:t>ňom </a:t>
            </a:r>
            <a:r>
              <a:rPr lang="sk-SK" dirty="0" smtClean="0">
                <a:solidFill>
                  <a:srgbClr val="C00000"/>
                </a:solidFill>
              </a:rPr>
              <a:t>elektrické pole</a:t>
            </a:r>
            <a:r>
              <a:rPr lang="sk-SK" dirty="0" smtClean="0"/>
              <a:t>.</a:t>
            </a:r>
          </a:p>
          <a:p>
            <a:r>
              <a:rPr lang="sk-SK" dirty="0" smtClean="0"/>
              <a:t>Na voľné elektróny potom začne pôsobiť </a:t>
            </a:r>
            <a:r>
              <a:rPr lang="sk-SK" dirty="0" smtClean="0"/>
              <a:t>   v </a:t>
            </a:r>
            <a:r>
              <a:rPr lang="sk-SK" dirty="0" smtClean="0"/>
              <a:t>celom elektrickom obvode </a:t>
            </a:r>
            <a:r>
              <a:rPr lang="sk-SK" dirty="0" smtClean="0">
                <a:solidFill>
                  <a:srgbClr val="C00000"/>
                </a:solidFill>
              </a:rPr>
              <a:t>elektrická sila</a:t>
            </a:r>
            <a:r>
              <a:rPr lang="sk-SK" dirty="0" smtClean="0"/>
              <a:t>.</a:t>
            </a:r>
          </a:p>
          <a:p>
            <a:r>
              <a:rPr lang="sk-SK" dirty="0" smtClean="0"/>
              <a:t>Pohybujúce sa voľné elektróny majú </a:t>
            </a:r>
            <a:r>
              <a:rPr lang="sk-SK" dirty="0" smtClean="0">
                <a:solidFill>
                  <a:srgbClr val="C00000"/>
                </a:solidFill>
              </a:rPr>
              <a:t>pohybovú energiu</a:t>
            </a:r>
            <a:r>
              <a:rPr lang="sk-SK" dirty="0" smtClean="0"/>
              <a:t>, časť tejto energie odovzdávajú pri prechode vodičom, čím sa vodič </a:t>
            </a:r>
            <a:r>
              <a:rPr lang="sk-SK" dirty="0" smtClean="0">
                <a:solidFill>
                  <a:srgbClr val="C00000"/>
                </a:solidFill>
              </a:rPr>
              <a:t>zohrieva</a:t>
            </a:r>
            <a:r>
              <a:rPr lang="sk-SK" dirty="0" smtClean="0"/>
              <a:t>.</a:t>
            </a:r>
          </a:p>
          <a:p>
            <a:pPr marL="82296" indent="0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solidFill>
                  <a:srgbClr val="C00000"/>
                </a:solidFill>
              </a:rPr>
              <a:t>Podmienky vedenia elektrického prúdu trochu inak: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19672" y="1931082"/>
            <a:ext cx="7056784" cy="32981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jedným smerom pôsobiace elektrické </a:t>
            </a:r>
            <a:r>
              <a:rPr lang="sk-SK" dirty="0" smtClean="0"/>
              <a:t>pole, ktoré </a:t>
            </a:r>
            <a:r>
              <a:rPr lang="sk-SK" dirty="0" smtClean="0"/>
              <a:t>vznikne ako dôsledok pripojenia vodiča na zdroj elektrickej energie,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prítomnosť voľných elektrónov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ĎAKUJEM ZA POZORNOSŤ !</a:t>
            </a:r>
            <a:endParaRPr lang="sk-SK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592</TotalTime>
  <Words>158</Words>
  <Application>Microsoft Office PowerPoint</Application>
  <PresentationFormat>Prezentácia na obrazovke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4" baseType="lpstr">
      <vt:lpstr>Arial</vt:lpstr>
      <vt:lpstr>BatangChe</vt:lpstr>
      <vt:lpstr>Bookman Old Style</vt:lpstr>
      <vt:lpstr>Cambria</vt:lpstr>
      <vt:lpstr>Gill Sans MT</vt:lpstr>
      <vt:lpstr>Verdana</vt:lpstr>
      <vt:lpstr>Wingdings</vt:lpstr>
      <vt:lpstr>Wingdings 2</vt:lpstr>
      <vt:lpstr>Slunovrat</vt:lpstr>
      <vt:lpstr>Elektrické sily a elektrické pole vo vodiči</vt:lpstr>
      <vt:lpstr>Elektrický prúd</vt:lpstr>
      <vt:lpstr>Elektrická sila</vt:lpstr>
      <vt:lpstr>Podmienky vedenia elektrického prúdu trochu inak:</vt:lpstr>
      <vt:lpstr>Prezentácia programu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ZS_Lehnice_2</cp:lastModifiedBy>
  <cp:revision>100</cp:revision>
  <dcterms:created xsi:type="dcterms:W3CDTF">2015-09-07T11:27:53Z</dcterms:created>
  <dcterms:modified xsi:type="dcterms:W3CDTF">2020-10-27T10:00:44Z</dcterms:modified>
</cp:coreProperties>
</file>