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3"/>
  </p:notesMasterIdLst>
  <p:sldIdLst>
    <p:sldId id="258" r:id="rId2"/>
    <p:sldId id="257" r:id="rId3"/>
    <p:sldId id="261" r:id="rId4"/>
    <p:sldId id="287" r:id="rId5"/>
    <p:sldId id="262" r:id="rId6"/>
    <p:sldId id="263" r:id="rId7"/>
    <p:sldId id="280" r:id="rId8"/>
    <p:sldId id="285" r:id="rId9"/>
    <p:sldId id="281" r:id="rId10"/>
    <p:sldId id="286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1613-F451-4347-9210-A2602775614D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BA769-C71D-4281-A0FA-F4E03EB3E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50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219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593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215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779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45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176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239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857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504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57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525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454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028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693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908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51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D3FE-BF4B-417E-BA6B-37077F616B45}" type="datetimeFigureOut">
              <a:rPr lang="sk-SK" smtClean="0"/>
              <a:t>23. 5. 2020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B601AD-F255-4617-B878-01C51A28028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757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fif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BBB13-C97C-4641-8F81-CC6423B41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835" y="579156"/>
            <a:ext cx="7766936" cy="1646302"/>
          </a:xfrm>
        </p:spPr>
        <p:txBody>
          <a:bodyPr/>
          <a:lstStyle/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CHEMICKÉ REAKCIE A CHEMICKÉ ROVNICE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0904DA-AB92-4080-BAA7-1DB6D3083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37" y="2500149"/>
            <a:ext cx="4923381" cy="377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59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5053A-893C-4C1A-B13F-4D28A46E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287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TYPY CHEMICKÝCH REAKCIÍ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67A68-383A-4900-8E3A-03AF4F11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3834"/>
            <a:ext cx="6703854" cy="47775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sz="3200" dirty="0"/>
              <a:t>na základe </a:t>
            </a:r>
            <a:r>
              <a:rPr lang="sk-SK" sz="3200" b="1" dirty="0">
                <a:solidFill>
                  <a:srgbClr val="FF0000"/>
                </a:solidFill>
              </a:rPr>
              <a:t>vonkajšej zmeny</a:t>
            </a:r>
            <a:r>
              <a:rPr lang="sk-SK" sz="3200" dirty="0"/>
              <a:t>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1.SKLADNÉ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k-SK" sz="3200" b="1" dirty="0"/>
              <a:t>A + B </a:t>
            </a:r>
            <a:r>
              <a:rPr lang="sk-SK" sz="3200" b="1" dirty="0">
                <a:highlight>
                  <a:srgbClr val="FFFF00"/>
                </a:highlight>
                <a:cs typeface="Times New Roman" panose="02020603050405020304" pitchFamily="18" charset="0"/>
              </a:rPr>
              <a:t>→</a:t>
            </a:r>
            <a:r>
              <a:rPr lang="sk-SK" sz="3200" b="1" dirty="0">
                <a:cs typeface="Times New Roman" panose="02020603050405020304" pitchFamily="18" charset="0"/>
              </a:rPr>
              <a:t> C</a:t>
            </a:r>
            <a:endParaRPr lang="sk-SK" sz="32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2.ROZKLADNÉ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k-SK" sz="3200" b="1" dirty="0">
                <a:cs typeface="Times New Roman" panose="02020603050405020304" pitchFamily="18" charset="0"/>
              </a:rPr>
              <a:t>A </a:t>
            </a:r>
            <a:r>
              <a:rPr lang="sk-SK" sz="3200" b="1" dirty="0">
                <a:highlight>
                  <a:srgbClr val="FFFF00"/>
                </a:highlight>
                <a:cs typeface="Times New Roman" panose="02020603050405020304" pitchFamily="18" charset="0"/>
              </a:rPr>
              <a:t>→</a:t>
            </a:r>
            <a:r>
              <a:rPr lang="sk-SK" sz="3200" b="1" dirty="0">
                <a:cs typeface="Times New Roman" panose="02020603050405020304" pitchFamily="18" charset="0"/>
              </a:rPr>
              <a:t> </a:t>
            </a:r>
            <a:r>
              <a:rPr lang="sk-SK" sz="3200" b="1" dirty="0"/>
              <a:t>B + C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3.VYTESŇOVACIE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k-SK" sz="3200" b="1" dirty="0"/>
              <a:t>A</a:t>
            </a:r>
            <a:r>
              <a:rPr lang="sk-SK" sz="3200" b="1" dirty="0">
                <a:highlight>
                  <a:srgbClr val="00FF00"/>
                </a:highlight>
              </a:rPr>
              <a:t>B</a:t>
            </a:r>
            <a:r>
              <a:rPr lang="sk-SK" sz="3200" b="1" dirty="0"/>
              <a:t> + </a:t>
            </a:r>
            <a:r>
              <a:rPr lang="sk-SK" sz="3200" b="1" dirty="0">
                <a:highlight>
                  <a:srgbClr val="FF0000"/>
                </a:highlight>
              </a:rPr>
              <a:t>C</a:t>
            </a:r>
            <a:r>
              <a:rPr lang="sk-SK" sz="3200" b="1" dirty="0"/>
              <a:t> </a:t>
            </a:r>
            <a:r>
              <a:rPr lang="sk-SK" sz="3200" b="1" dirty="0">
                <a:highlight>
                  <a:srgbClr val="FFFF00"/>
                </a:highlight>
                <a:cs typeface="Times New Roman" panose="02020603050405020304" pitchFamily="18" charset="0"/>
              </a:rPr>
              <a:t>→</a:t>
            </a:r>
            <a:r>
              <a:rPr lang="sk-SK" sz="3200" b="1" dirty="0">
                <a:cs typeface="Times New Roman" panose="02020603050405020304" pitchFamily="18" charset="0"/>
              </a:rPr>
              <a:t> </a:t>
            </a:r>
            <a:r>
              <a:rPr lang="sk-SK" sz="3200" b="1" dirty="0"/>
              <a:t>A</a:t>
            </a:r>
            <a:r>
              <a:rPr lang="sk-SK" sz="3200" b="1" dirty="0">
                <a:highlight>
                  <a:srgbClr val="FF0000"/>
                </a:highlight>
              </a:rPr>
              <a:t>C</a:t>
            </a:r>
            <a:r>
              <a:rPr lang="sk-SK" sz="3200" b="1" dirty="0"/>
              <a:t> + </a:t>
            </a:r>
            <a:r>
              <a:rPr lang="sk-SK" sz="3200" b="1" dirty="0">
                <a:highlight>
                  <a:srgbClr val="00FF00"/>
                </a:highlight>
              </a:rPr>
              <a:t>B</a:t>
            </a:r>
            <a:r>
              <a:rPr lang="sk-SK" sz="3200" b="1" dirty="0"/>
              <a:t> </a:t>
            </a:r>
            <a:endParaRPr lang="sk-SK" sz="3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4.PODVOJNÁ ZÁMENA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k-SK" sz="3200" b="1" dirty="0"/>
              <a:t>A</a:t>
            </a:r>
            <a:r>
              <a:rPr lang="sk-SK" sz="3200" b="1" dirty="0">
                <a:highlight>
                  <a:srgbClr val="00FF00"/>
                </a:highlight>
              </a:rPr>
              <a:t>B</a:t>
            </a:r>
            <a:r>
              <a:rPr lang="sk-SK" sz="3200" b="1" dirty="0"/>
              <a:t> + C</a:t>
            </a:r>
            <a:r>
              <a:rPr lang="sk-SK" sz="3200" b="1" dirty="0">
                <a:highlight>
                  <a:srgbClr val="FF0000"/>
                </a:highlight>
              </a:rPr>
              <a:t>D</a:t>
            </a:r>
            <a:r>
              <a:rPr lang="sk-SK" sz="3200" b="1" dirty="0"/>
              <a:t> </a:t>
            </a:r>
            <a:r>
              <a:rPr lang="sk-SK" sz="3200" b="1" dirty="0">
                <a:highlight>
                  <a:srgbClr val="FFFF00"/>
                </a:highlight>
                <a:cs typeface="Times New Roman" panose="02020603050405020304" pitchFamily="18" charset="0"/>
              </a:rPr>
              <a:t>→</a:t>
            </a:r>
            <a:r>
              <a:rPr lang="sk-SK" sz="3200" b="1" dirty="0">
                <a:cs typeface="Times New Roman" panose="02020603050405020304" pitchFamily="18" charset="0"/>
              </a:rPr>
              <a:t> </a:t>
            </a:r>
            <a:r>
              <a:rPr lang="sk-SK" sz="3200" b="1" dirty="0"/>
              <a:t>A</a:t>
            </a:r>
            <a:r>
              <a:rPr lang="sk-SK" sz="3200" b="1" dirty="0">
                <a:highlight>
                  <a:srgbClr val="FF0000"/>
                </a:highlight>
              </a:rPr>
              <a:t>D</a:t>
            </a:r>
            <a:r>
              <a:rPr lang="sk-SK" sz="3200" b="1" dirty="0"/>
              <a:t> + C</a:t>
            </a:r>
            <a:r>
              <a:rPr lang="sk-SK" sz="3200" b="1" dirty="0">
                <a:highlight>
                  <a:srgbClr val="00FF00"/>
                </a:highlight>
              </a:rPr>
              <a:t>B</a:t>
            </a:r>
            <a:r>
              <a:rPr lang="sk-SK" sz="3200" b="1" dirty="0"/>
              <a:t> </a:t>
            </a:r>
            <a:endParaRPr lang="sk-SK" sz="32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3200" b="1" dirty="0">
              <a:solidFill>
                <a:srgbClr val="00B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EE8780-FB05-4856-A9D1-954CCF250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8" r="26685"/>
          <a:stretch/>
        </p:blipFill>
        <p:spPr>
          <a:xfrm>
            <a:off x="6777872" y="2917017"/>
            <a:ext cx="1414020" cy="24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9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5053A-893C-4C1A-B13F-4D28A46E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287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TYPY CHEMICKÝCH REAKCIÍ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67A68-383A-4900-8E3A-03AF4F11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3834"/>
            <a:ext cx="10078650" cy="4777539"/>
          </a:xfrm>
        </p:spPr>
        <p:txBody>
          <a:bodyPr>
            <a:normAutofit/>
          </a:bodyPr>
          <a:lstStyle/>
          <a:p>
            <a:r>
              <a:rPr lang="sk-SK" sz="3200" dirty="0"/>
              <a:t>na základe </a:t>
            </a:r>
            <a:r>
              <a:rPr lang="sk-SK" sz="3200" b="1" dirty="0">
                <a:solidFill>
                  <a:srgbClr val="FF0000"/>
                </a:solidFill>
              </a:rPr>
              <a:t>vnútornej zmeny</a:t>
            </a:r>
            <a:r>
              <a:rPr lang="sk-SK" sz="32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1.REDOXNÉ </a:t>
            </a:r>
            <a:r>
              <a:rPr lang="sk-SK" sz="3200" dirty="0"/>
              <a:t>(zmena oxidačného čísla)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2.ENDOTERMICKÉ, EXOTERMICKÉ </a:t>
            </a:r>
            <a:r>
              <a:rPr lang="sk-SK" sz="3200" dirty="0"/>
              <a:t>(zmena teploty)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3.PROTOLYTICKÉ </a:t>
            </a:r>
            <a:r>
              <a:rPr lang="sk-SK" sz="3200" dirty="0"/>
              <a:t>(výmena katiónov a aniónov)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4.ZRÁŽACIE </a:t>
            </a:r>
            <a:r>
              <a:rPr lang="sk-SK" sz="3200" dirty="0"/>
              <a:t>(vznik zrazeniny)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5.KOMPLEXOTVORNÉ </a:t>
            </a:r>
            <a:r>
              <a:rPr lang="sk-SK" sz="3200" dirty="0"/>
              <a:t>(vznik komplexu)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32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k-SK" sz="32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Výsledok vyhľadávania obrázkov pre dopyt horenie">
            <a:extLst>
              <a:ext uri="{FF2B5EF4-FFF2-40B4-BE49-F238E27FC236}">
                <a16:creationId xmlns:a16="http://schemas.microsoft.com/office/drawing/2014/main" id="{F117210E-6EC8-49E4-B49B-645F5D462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78" y="5219700"/>
            <a:ext cx="2790825" cy="1638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8E04232-53CA-4502-8824-C07EA2A80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40" y="5193067"/>
            <a:ext cx="2179039" cy="1634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2C65A2-A413-4C1B-B862-410C7FB72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850" y="265075"/>
            <a:ext cx="3127904" cy="220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2778E2-C315-4E35-953F-076225B5E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8" y="5233338"/>
            <a:ext cx="2834833" cy="1594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7D4E496-B610-429C-963A-8960E6E1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516" y="4521032"/>
            <a:ext cx="2214190" cy="2336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3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FC423AA-5FFE-471D-8551-010B4E3E9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4" r="23943"/>
          <a:stretch/>
        </p:blipFill>
        <p:spPr>
          <a:xfrm>
            <a:off x="8031637" y="2893421"/>
            <a:ext cx="1515742" cy="24414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CHEMICKÉ REAKCIE</a:t>
            </a:r>
            <a:r>
              <a:rPr lang="sk-SK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8596668" cy="4259696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Chemické reakcie sú deje, pri ktorých pôvodné látky zanikajú a vznikajú nové látky.</a:t>
            </a:r>
          </a:p>
          <a:p>
            <a:endParaRPr lang="sk-SK" sz="3200" dirty="0"/>
          </a:p>
          <a:p>
            <a:r>
              <a:rPr lang="sk-SK" sz="3200" dirty="0"/>
              <a:t>Zapisujeme ich </a:t>
            </a:r>
            <a:r>
              <a:rPr lang="sk-SK" sz="3200" b="1" dirty="0">
                <a:solidFill>
                  <a:srgbClr val="00B050"/>
                </a:solidFill>
              </a:rPr>
              <a:t>chemickou rovnicou</a:t>
            </a:r>
            <a:r>
              <a:rPr lang="sk-SK" sz="3200" dirty="0"/>
              <a:t>:</a:t>
            </a:r>
          </a:p>
          <a:p>
            <a:endParaRPr lang="sk-SK" sz="3200" dirty="0"/>
          </a:p>
          <a:p>
            <a:pPr marL="0" indent="0" algn="ctr">
              <a:buNone/>
            </a:pPr>
            <a:r>
              <a:rPr lang="sk-SK" sz="4000" b="1" dirty="0"/>
              <a:t>REAKTANTY </a:t>
            </a:r>
            <a:r>
              <a:rPr lang="sk-SK" sz="4000" b="1" dirty="0">
                <a:cs typeface="Times New Roman" panose="02020603050405020304" pitchFamily="18" charset="0"/>
              </a:rPr>
              <a:t>→ PRODUKTY 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2206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7146913" cy="4259696"/>
          </a:xfrm>
        </p:spPr>
        <p:txBody>
          <a:bodyPr>
            <a:normAutofit/>
          </a:bodyPr>
          <a:lstStyle/>
          <a:p>
            <a:r>
              <a:rPr lang="sk-SK" sz="3200" b="1" dirty="0" err="1">
                <a:solidFill>
                  <a:srgbClr val="FF0000"/>
                </a:solidFill>
              </a:rPr>
              <a:t>Reaktanty</a:t>
            </a:r>
            <a:r>
              <a:rPr lang="sk-SK" sz="3200" b="1" dirty="0"/>
              <a:t> </a:t>
            </a:r>
            <a:r>
              <a:rPr lang="sk-SK" sz="3200" dirty="0"/>
              <a:t>sú látky, ktoré </a:t>
            </a:r>
            <a:r>
              <a:rPr lang="sk-SK" sz="3200" b="1" dirty="0"/>
              <a:t>vstupujú do chemickej reakcie</a:t>
            </a:r>
            <a:r>
              <a:rPr lang="sk-SK" sz="3200" dirty="0"/>
              <a:t> a navzájom spolu reagujú.</a:t>
            </a:r>
            <a:endParaRPr lang="sk-SK" sz="3200" b="1" dirty="0"/>
          </a:p>
          <a:p>
            <a:endParaRPr lang="sk-SK" sz="3200" b="1" dirty="0"/>
          </a:p>
          <a:p>
            <a:r>
              <a:rPr lang="sk-SK" sz="3200" b="1" dirty="0">
                <a:solidFill>
                  <a:srgbClr val="FF0000"/>
                </a:solidFill>
              </a:rPr>
              <a:t>Produkty</a:t>
            </a:r>
            <a:r>
              <a:rPr lang="sk-SK" sz="3200" dirty="0"/>
              <a:t> sú látky, ktoré </a:t>
            </a:r>
            <a:r>
              <a:rPr lang="sk-SK" sz="3200" b="1" dirty="0"/>
              <a:t>vystupujú z chemickej reakcie</a:t>
            </a:r>
            <a:r>
              <a:rPr lang="sk-SK" sz="3200" dirty="0"/>
              <a:t>, teda vznikajú počas chemickej reakcie. </a:t>
            </a:r>
            <a:endParaRPr lang="sk-SK" sz="32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CHEMICKÉ REAKCIE</a:t>
            </a:r>
            <a:r>
              <a:rPr lang="sk-SK" b="1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E120DD-D757-44E5-888C-ACD99E593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r="24129"/>
          <a:stretch/>
        </p:blipFill>
        <p:spPr>
          <a:xfrm>
            <a:off x="7824247" y="2120002"/>
            <a:ext cx="1508289" cy="29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5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9435"/>
            <a:ext cx="9842979" cy="4259696"/>
          </a:xfrm>
        </p:spPr>
        <p:txBody>
          <a:bodyPr>
            <a:noAutofit/>
          </a:bodyPr>
          <a:lstStyle/>
          <a:p>
            <a:r>
              <a:rPr lang="sk-SK" sz="3200" dirty="0"/>
              <a:t>V priebehu chemickej reakcie: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zanikajú väzby v </a:t>
            </a:r>
            <a:r>
              <a:rPr lang="sk-SK" sz="3200" b="1" dirty="0" err="1">
                <a:solidFill>
                  <a:srgbClr val="00B050"/>
                </a:solidFill>
              </a:rPr>
              <a:t>reaktantoch</a:t>
            </a:r>
            <a:r>
              <a:rPr lang="sk-SK" sz="3200" b="1" dirty="0">
                <a:solidFill>
                  <a:srgbClr val="00B050"/>
                </a:solidFill>
              </a:rPr>
              <a:t> (niektoré alebo </a:t>
            </a:r>
            <a:r>
              <a:rPr lang="sk-SK" sz="3200" b="1" dirty="0" err="1">
                <a:solidFill>
                  <a:srgbClr val="00B050"/>
                </a:solidFill>
              </a:rPr>
              <a:t>šetky</a:t>
            </a:r>
            <a:r>
              <a:rPr lang="sk-SK" sz="3200" b="1" dirty="0">
                <a:solidFill>
                  <a:srgbClr val="00B050"/>
                </a:solidFill>
              </a:rPr>
              <a:t>) a vznikajú nové väzby v produktoch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jadrá atómov prvkov sa nemenia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nemení sa ani celkový počet a druh jednotlivých </a:t>
            </a:r>
            <a:r>
              <a:rPr lang="sk-SK" sz="3200" b="1" dirty="0" err="1">
                <a:solidFill>
                  <a:srgbClr val="00B050"/>
                </a:solidFill>
              </a:rPr>
              <a:t>atómv</a:t>
            </a:r>
            <a:r>
              <a:rPr lang="sk-SK" sz="3200" b="1" dirty="0">
                <a:solidFill>
                  <a:srgbClr val="00B050"/>
                </a:solidFill>
              </a:rPr>
              <a:t>, z ktorých sa reagujúce látky skladajú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dochádza k zmenám v zložení valenčných elektrónov reagujúcich častíc, pričom sa celkový počet elektrónov nemení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CHEMICKÉ REAKCIE</a:t>
            </a:r>
            <a:r>
              <a:rPr lang="sk-SK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68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361454" cy="794994"/>
          </a:xfrm>
        </p:spPr>
        <p:txBody>
          <a:bodyPr>
            <a:noAutofit/>
          </a:bodyPr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PODMIENKY PRIEBEHU CHEMICKEJ REAKCIE</a:t>
            </a:r>
            <a:endParaRPr lang="sk-SK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9503614" cy="4259696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SzPct val="90000"/>
              <a:buFont typeface="+mj-lt"/>
              <a:buAutoNum type="arabicPeriod"/>
            </a:pPr>
            <a:r>
              <a:rPr lang="sk-SK" sz="3200" b="1" dirty="0">
                <a:solidFill>
                  <a:srgbClr val="FF0000"/>
                </a:solidFill>
              </a:rPr>
              <a:t>Častice sa musia zraziť.</a:t>
            </a:r>
          </a:p>
          <a:p>
            <a:pPr marL="514350" indent="-514350">
              <a:buClr>
                <a:srgbClr val="FF0000"/>
              </a:buClr>
              <a:buSzPct val="90000"/>
              <a:buFont typeface="+mj-lt"/>
              <a:buAutoNum type="arabicPeriod"/>
            </a:pPr>
            <a:endParaRPr lang="sk-SK" sz="1000" b="1" dirty="0">
              <a:solidFill>
                <a:srgbClr val="FF0000"/>
              </a:solidFill>
            </a:endParaRPr>
          </a:p>
          <a:p>
            <a:pPr marL="514350" indent="-514350">
              <a:buClr>
                <a:srgbClr val="FF0000"/>
              </a:buClr>
              <a:buSzPct val="90000"/>
              <a:buFont typeface="+mj-lt"/>
              <a:buAutoNum type="arabicPeriod"/>
            </a:pPr>
            <a:r>
              <a:rPr lang="sk-SK" sz="3200" b="1" dirty="0">
                <a:solidFill>
                  <a:srgbClr val="FF0000"/>
                </a:solidFill>
              </a:rPr>
              <a:t>Pri zrážke musia byť vhodne orientované.</a:t>
            </a:r>
          </a:p>
          <a:p>
            <a:pPr marL="514350" indent="-514350">
              <a:buClr>
                <a:srgbClr val="FF0000"/>
              </a:buClr>
              <a:buSzPct val="90000"/>
              <a:buFont typeface="+mj-lt"/>
              <a:buAutoNum type="arabicPeriod"/>
            </a:pPr>
            <a:endParaRPr lang="sk-SK" sz="1000" b="1" dirty="0">
              <a:solidFill>
                <a:srgbClr val="FF0000"/>
              </a:solidFill>
            </a:endParaRPr>
          </a:p>
          <a:p>
            <a:pPr marL="514350" indent="-514350">
              <a:buClr>
                <a:srgbClr val="FF0000"/>
              </a:buClr>
              <a:buSzPct val="90000"/>
              <a:buFont typeface="+mj-lt"/>
              <a:buAutoNum type="arabicPeriod"/>
            </a:pPr>
            <a:r>
              <a:rPr lang="sk-SK" sz="3200" b="1" dirty="0">
                <a:solidFill>
                  <a:srgbClr val="FF0000"/>
                </a:solidFill>
              </a:rPr>
              <a:t>Musia mať dostatočnú aktivačnú energiu (energia potrebná k chemickej reakcii).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FCACC2-A0A0-421E-8752-72E114C5C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t="12213" r="24862" b="12267"/>
          <a:stretch/>
        </p:blipFill>
        <p:spPr>
          <a:xfrm flipH="1">
            <a:off x="4069239" y="4758121"/>
            <a:ext cx="2026761" cy="187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21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667"/>
            <a:ext cx="7891631" cy="4259696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Hmotnosť všetkých </a:t>
            </a:r>
            <a:r>
              <a:rPr lang="sk-SK" sz="3200" b="1" dirty="0" err="1">
                <a:solidFill>
                  <a:srgbClr val="FF0000"/>
                </a:solidFill>
              </a:rPr>
              <a:t>reaktantov</a:t>
            </a:r>
            <a:r>
              <a:rPr lang="sk-SK" sz="3200" b="1" dirty="0">
                <a:solidFill>
                  <a:srgbClr val="FF0000"/>
                </a:solidFill>
              </a:rPr>
              <a:t> sa rovná hmotnosti všetkých produktov.</a:t>
            </a:r>
          </a:p>
          <a:p>
            <a:r>
              <a:rPr lang="sk-SK" sz="3200" b="1" dirty="0">
                <a:solidFill>
                  <a:srgbClr val="FF0000"/>
                </a:solidFill>
              </a:rPr>
              <a:t>Nemení sa druh ani počet atómov.</a:t>
            </a:r>
          </a:p>
          <a:p>
            <a:endParaRPr lang="sk-SK" sz="3200" b="1" dirty="0"/>
          </a:p>
          <a:p>
            <a:r>
              <a:rPr lang="sk-SK" sz="3200" b="1" dirty="0"/>
              <a:t>Potvrdili ho nezávisle od seba: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1748-</a:t>
            </a:r>
            <a:r>
              <a:rPr lang="sk-SK" sz="3200" dirty="0"/>
              <a:t> </a:t>
            </a:r>
            <a:r>
              <a:rPr lang="sk-SK" sz="3200" dirty="0" err="1"/>
              <a:t>Michail</a:t>
            </a:r>
            <a:r>
              <a:rPr lang="sk-SK" sz="3200" dirty="0"/>
              <a:t> </a:t>
            </a:r>
            <a:r>
              <a:rPr lang="sk-SK" sz="3200" dirty="0" err="1"/>
              <a:t>Vasilijevič</a:t>
            </a:r>
            <a:r>
              <a:rPr lang="sk-SK" sz="3200" dirty="0"/>
              <a:t> </a:t>
            </a:r>
            <a:r>
              <a:rPr lang="sk-SK" sz="3200" b="1" dirty="0">
                <a:solidFill>
                  <a:srgbClr val="00B050"/>
                </a:solidFill>
              </a:rPr>
              <a:t>Lomonosov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/>
              <a:t>1774-</a:t>
            </a:r>
            <a:r>
              <a:rPr lang="sk-SK" sz="3200" dirty="0"/>
              <a:t> </a:t>
            </a:r>
            <a:r>
              <a:rPr lang="sk-SK" sz="3200" dirty="0" err="1"/>
              <a:t>Antoine-Laurent</a:t>
            </a:r>
            <a:r>
              <a:rPr lang="sk-SK" sz="3200" dirty="0"/>
              <a:t> de </a:t>
            </a:r>
            <a:r>
              <a:rPr lang="sk-SK" sz="3200" b="1" dirty="0" err="1">
                <a:solidFill>
                  <a:srgbClr val="00B050"/>
                </a:solidFill>
              </a:rPr>
              <a:t>Lavoisier</a:t>
            </a:r>
            <a:endParaRPr lang="sk-SK" sz="3200" b="1" dirty="0">
              <a:solidFill>
                <a:srgbClr val="00B05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6BE366-3C2C-4169-AD3A-B43BB02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994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ZÁKON ZACHOVANIA HMOTNOSTI</a:t>
            </a:r>
            <a:endParaRPr lang="sk-SK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6A94AE-8F52-4657-B28B-1D177CB2F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69" y="93225"/>
            <a:ext cx="2520000" cy="337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71C1346-60B2-4801-AAEC-22A63FA46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99" y="3330000"/>
            <a:ext cx="2520000" cy="35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4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5053A-893C-4C1A-B13F-4D28A46E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287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TYPY CHEMICKÝCH REAKCIÍ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67A68-383A-4900-8E3A-03AF4F11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3834"/>
            <a:ext cx="6703854" cy="4777539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Chemické reakcie </a:t>
            </a:r>
            <a:r>
              <a:rPr lang="sk-SK" sz="3200" dirty="0"/>
              <a:t>rozdeľujeme na základe:</a:t>
            </a:r>
          </a:p>
          <a:p>
            <a:endParaRPr lang="sk-SK" sz="1000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rýchlosti priebehu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smeru priebehu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vonkajšej zmeny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vnútornej zmeny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91BFD5-D14B-434C-B03F-325A557E0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t="12213" r="24862" b="12267"/>
          <a:stretch/>
        </p:blipFill>
        <p:spPr>
          <a:xfrm flipH="1">
            <a:off x="6011161" y="3429000"/>
            <a:ext cx="2026761" cy="187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21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5053A-893C-4C1A-B13F-4D28A46E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287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TYPY CHEMICKÝCH REAKCIÍ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67A68-383A-4900-8E3A-03AF4F11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13834"/>
            <a:ext cx="9343359" cy="4777539"/>
          </a:xfrm>
        </p:spPr>
        <p:txBody>
          <a:bodyPr>
            <a:normAutofit/>
          </a:bodyPr>
          <a:lstStyle/>
          <a:p>
            <a:r>
              <a:rPr lang="sk-SK" sz="3200" dirty="0"/>
              <a:t>na základe </a:t>
            </a:r>
            <a:r>
              <a:rPr lang="sk-SK" sz="3200" b="1" dirty="0">
                <a:solidFill>
                  <a:srgbClr val="FF0000"/>
                </a:solidFill>
              </a:rPr>
              <a:t>rýchlosti priebehu</a:t>
            </a:r>
            <a:r>
              <a:rPr lang="sk-SK" sz="32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10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1. RÝCHLA REAKCIA</a:t>
            </a:r>
          </a:p>
          <a:p>
            <a:pPr marL="0" indent="0">
              <a:buNone/>
            </a:pPr>
            <a:r>
              <a:rPr lang="sk-SK" sz="3200" dirty="0"/>
              <a:t>(výbuch plynu, spaľovanie benzínu v motore)</a:t>
            </a:r>
          </a:p>
          <a:p>
            <a:pPr marL="0" indent="0">
              <a:buNone/>
            </a:pPr>
            <a:endParaRPr lang="sk-SK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2. POMALÁ REAKCIA</a:t>
            </a:r>
          </a:p>
          <a:p>
            <a:pPr marL="0" indent="0">
              <a:buNone/>
            </a:pPr>
            <a:r>
              <a:rPr lang="sk-SK" sz="3200" dirty="0"/>
              <a:t>(hrdzavenie železa, vznik kvapľov v jaskyni)</a:t>
            </a:r>
          </a:p>
          <a:p>
            <a:pPr marL="0" indent="0">
              <a:buNone/>
            </a:pPr>
            <a:endParaRPr lang="sk-SK" sz="3200" b="1" dirty="0">
              <a:solidFill>
                <a:srgbClr val="00B05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50C311-45CD-4ED1-B9AF-65CB20E539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r="11553"/>
          <a:stretch/>
        </p:blipFill>
        <p:spPr>
          <a:xfrm>
            <a:off x="9409844" y="2448661"/>
            <a:ext cx="2782156" cy="2375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D23A567-9F6B-41B4-BD4D-20EE92002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36" y="4876886"/>
            <a:ext cx="2999218" cy="1997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936F2AB-0C28-4A65-81C7-FA0AB862A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018" y="0"/>
            <a:ext cx="2696982" cy="202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C3E9F24-0F0E-4BCF-A2C4-DF9DA3082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54" y="1265212"/>
            <a:ext cx="2794233" cy="1862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981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5053A-893C-4C1A-B13F-4D28A46E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287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TYPY CHEMICKÝCH REAKCIÍ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67A68-383A-4900-8E3A-03AF4F11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3834"/>
            <a:ext cx="6703854" cy="4777539"/>
          </a:xfrm>
        </p:spPr>
        <p:txBody>
          <a:bodyPr>
            <a:normAutofit/>
          </a:bodyPr>
          <a:lstStyle/>
          <a:p>
            <a:r>
              <a:rPr lang="sk-SK" sz="3200" dirty="0"/>
              <a:t>na základe </a:t>
            </a:r>
            <a:r>
              <a:rPr lang="sk-SK" sz="3200" b="1" dirty="0">
                <a:solidFill>
                  <a:srgbClr val="FF0000"/>
                </a:solidFill>
              </a:rPr>
              <a:t>smeru priebehu</a:t>
            </a:r>
            <a:r>
              <a:rPr lang="sk-SK" sz="32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10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1. PRIAMA REAKCIA</a:t>
            </a:r>
          </a:p>
          <a:p>
            <a:pPr marL="0" indent="0" algn="ctr">
              <a:buNone/>
            </a:pPr>
            <a:r>
              <a:rPr lang="sk-SK" sz="3200" b="1" dirty="0"/>
              <a:t>R1 + R2 </a:t>
            </a:r>
            <a:r>
              <a:rPr lang="sk-SK" sz="3200" b="1" dirty="0">
                <a:highlight>
                  <a:srgbClr val="FFFF00"/>
                </a:highlight>
                <a:cs typeface="Times New Roman" panose="02020603050405020304" pitchFamily="18" charset="0"/>
              </a:rPr>
              <a:t>→</a:t>
            </a:r>
            <a:r>
              <a:rPr lang="sk-SK" sz="3200" b="1" dirty="0">
                <a:cs typeface="Times New Roman" panose="02020603050405020304" pitchFamily="18" charset="0"/>
              </a:rPr>
              <a:t> P1</a:t>
            </a:r>
            <a:endParaRPr lang="sk-SK" sz="3200" b="1" dirty="0"/>
          </a:p>
          <a:p>
            <a:pPr>
              <a:buFont typeface="Wingdings" panose="05000000000000000000" pitchFamily="2" charset="2"/>
              <a:buChar char="v"/>
            </a:pPr>
            <a:endParaRPr lang="sk-SK" sz="32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2. SPÄTNÁ REAKCIA</a:t>
            </a:r>
          </a:p>
          <a:p>
            <a:pPr marL="0" indent="0" algn="ctr">
              <a:buNone/>
            </a:pPr>
            <a:r>
              <a:rPr lang="sk-SK" sz="3200" b="1" dirty="0"/>
              <a:t>R1 + R2 </a:t>
            </a:r>
            <a:r>
              <a:rPr lang="sk-SK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sk-SK" sz="3200" b="1" dirty="0">
                <a:cs typeface="Times New Roman" panose="02020603050405020304" pitchFamily="18" charset="0"/>
              </a:rPr>
              <a:t> P1</a:t>
            </a:r>
            <a:endParaRPr lang="sk-SK" sz="3200" b="1" dirty="0"/>
          </a:p>
          <a:p>
            <a:pPr marL="0" indent="0">
              <a:buNone/>
            </a:pPr>
            <a:endParaRPr lang="sk-SK" sz="3200" b="1" dirty="0">
              <a:solidFill>
                <a:srgbClr val="00B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227532-4B0D-4DDA-AF69-C933206E5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r="24129"/>
          <a:stretch/>
        </p:blipFill>
        <p:spPr>
          <a:xfrm>
            <a:off x="6627043" y="2548911"/>
            <a:ext cx="1508289" cy="29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4713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352</Words>
  <Application>Microsoft Office PowerPoint</Application>
  <PresentationFormat>Širokouhlá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3</vt:lpstr>
      <vt:lpstr>Fazeta</vt:lpstr>
      <vt:lpstr>CHEMICKÉ REAKCIE A CHEMICKÉ ROVNICE</vt:lpstr>
      <vt:lpstr>CHEMICKÉ REAKCIE </vt:lpstr>
      <vt:lpstr>CHEMICKÉ REAKCIE </vt:lpstr>
      <vt:lpstr>CHEMICKÉ REAKCIE </vt:lpstr>
      <vt:lpstr>PODMIENKY PRIEBEHU CHEMICKEJ REAKCIE</vt:lpstr>
      <vt:lpstr>ZÁKON ZACHOVANIA HMOTNOSTI</vt:lpstr>
      <vt:lpstr>TYPY CHEMICKÝCH REAKCIÍ</vt:lpstr>
      <vt:lpstr>TYPY CHEMICKÝCH REAKCIÍ</vt:lpstr>
      <vt:lpstr>TYPY CHEMICKÝCH REAKCIÍ</vt:lpstr>
      <vt:lpstr>TYPY CHEMICKÝCH REAKCIÍ</vt:lpstr>
      <vt:lpstr>TYPY CHEMICKÝCH REAKCIÍ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CHEMICKÉ REAKCIE</dc:title>
  <dc:creator>Miriama Kopernická</dc:creator>
  <cp:lastModifiedBy>Učiteľ</cp:lastModifiedBy>
  <cp:revision>22</cp:revision>
  <dcterms:created xsi:type="dcterms:W3CDTF">2020-01-13T20:47:36Z</dcterms:created>
  <dcterms:modified xsi:type="dcterms:W3CDTF">2020-05-23T04:50:42Z</dcterms:modified>
</cp:coreProperties>
</file>