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5" r:id="rId7"/>
    <p:sldId id="263" r:id="rId8"/>
    <p:sldId id="262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5" d="100"/>
          <a:sy n="45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4B7-7A53-468F-B95C-F8609366081F}" type="datetimeFigureOut">
              <a:rPr lang="sk-SK" smtClean="0"/>
              <a:t>05.12.2020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5F1B-F34A-46D7-B735-93A092646C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10986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4B7-7A53-468F-B95C-F8609366081F}" type="datetimeFigureOut">
              <a:rPr lang="sk-SK" smtClean="0"/>
              <a:t>05.12.2020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5F1B-F34A-46D7-B735-93A092646C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95672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4B7-7A53-468F-B95C-F8609366081F}" type="datetimeFigureOut">
              <a:rPr lang="sk-SK" smtClean="0"/>
              <a:t>05.12.2020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5F1B-F34A-46D7-B735-93A092646C07}" type="slidenum">
              <a:rPr lang="sk-SK" smtClean="0"/>
              <a:t>‹#›</a:t>
            </a:fld>
            <a:endParaRPr lang="sk-SK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9434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4B7-7A53-468F-B95C-F8609366081F}" type="datetimeFigureOut">
              <a:rPr lang="sk-SK" smtClean="0"/>
              <a:t>05.12.2020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5F1B-F34A-46D7-B735-93A092646C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5658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4B7-7A53-468F-B95C-F8609366081F}" type="datetimeFigureOut">
              <a:rPr lang="sk-SK" smtClean="0"/>
              <a:t>05.12.2020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5F1B-F34A-46D7-B735-93A092646C07}" type="slidenum">
              <a:rPr lang="sk-SK" smtClean="0"/>
              <a:t>‹#›</a:t>
            </a:fld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959385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4B7-7A53-468F-B95C-F8609366081F}" type="datetimeFigureOut">
              <a:rPr lang="sk-SK" smtClean="0"/>
              <a:t>05.12.2020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5F1B-F34A-46D7-B735-93A092646C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7000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4B7-7A53-468F-B95C-F8609366081F}" type="datetimeFigureOut">
              <a:rPr lang="sk-SK" smtClean="0"/>
              <a:t>05.12.2020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5F1B-F34A-46D7-B735-93A092646C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318035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4B7-7A53-468F-B95C-F8609366081F}" type="datetimeFigureOut">
              <a:rPr lang="sk-SK" smtClean="0"/>
              <a:t>05.12.2020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5F1B-F34A-46D7-B735-93A092646C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44164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4B7-7A53-468F-B95C-F8609366081F}" type="datetimeFigureOut">
              <a:rPr lang="sk-SK" smtClean="0"/>
              <a:t>05.12.2020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5F1B-F34A-46D7-B735-93A092646C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3417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4B7-7A53-468F-B95C-F8609366081F}" type="datetimeFigureOut">
              <a:rPr lang="sk-SK" smtClean="0"/>
              <a:t>05.12.2020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5F1B-F34A-46D7-B735-93A092646C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9191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4B7-7A53-468F-B95C-F8609366081F}" type="datetimeFigureOut">
              <a:rPr lang="sk-SK" smtClean="0"/>
              <a:t>05.12.2020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5F1B-F34A-46D7-B735-93A092646C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57238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4B7-7A53-468F-B95C-F8609366081F}" type="datetimeFigureOut">
              <a:rPr lang="sk-SK" smtClean="0"/>
              <a:t>05.12.2020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5F1B-F34A-46D7-B735-93A092646C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44311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4B7-7A53-468F-B95C-F8609366081F}" type="datetimeFigureOut">
              <a:rPr lang="sk-SK" smtClean="0"/>
              <a:t>05.12.2020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5F1B-F34A-46D7-B735-93A092646C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186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4B7-7A53-468F-B95C-F8609366081F}" type="datetimeFigureOut">
              <a:rPr lang="sk-SK" smtClean="0"/>
              <a:t>05.12.2020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5F1B-F34A-46D7-B735-93A092646C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78313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4B7-7A53-468F-B95C-F8609366081F}" type="datetimeFigureOut">
              <a:rPr lang="sk-SK" smtClean="0"/>
              <a:t>05.12.2020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5F1B-F34A-46D7-B735-93A092646C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9506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7F4B7-7A53-468F-B95C-F8609366081F}" type="datetimeFigureOut">
              <a:rPr lang="sk-SK" smtClean="0"/>
              <a:t>05.12.2020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C5F1B-F34A-46D7-B735-93A092646C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60068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7F4B7-7A53-468F-B95C-F8609366081F}" type="datetimeFigureOut">
              <a:rPr lang="sk-SK" smtClean="0"/>
              <a:t>05.12.2020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48C5F1B-F34A-46D7-B735-93A092646C0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1216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599F28-69B8-4520-AB4D-D2C9D378E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79712" y="5062330"/>
            <a:ext cx="7673801" cy="1087656"/>
          </a:xfrm>
        </p:spPr>
        <p:txBody>
          <a:bodyPr>
            <a:normAutofit/>
          </a:bodyPr>
          <a:lstStyle/>
          <a:p>
            <a:pPr algn="l"/>
            <a:r>
              <a:rPr lang="sk-SK" sz="4800" dirty="0">
                <a:solidFill>
                  <a:srgbClr val="FF0000"/>
                </a:solidFill>
                <a:highlight>
                  <a:srgbClr val="FFFF00"/>
                </a:highlight>
              </a:rPr>
              <a:t>Klasické Grécko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6CAB63E-8E7E-4F7A-A238-50087A2D9D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3439" y="6277576"/>
            <a:ext cx="6376701" cy="611896"/>
          </a:xfrm>
        </p:spPr>
        <p:txBody>
          <a:bodyPr>
            <a:normAutofit/>
          </a:bodyPr>
          <a:lstStyle/>
          <a:p>
            <a:pPr algn="ctr"/>
            <a:r>
              <a:rPr lang="sk-SK" sz="2000" dirty="0" smtClean="0">
                <a:solidFill>
                  <a:srgbClr val="FF0000"/>
                </a:solidFill>
              </a:rPr>
              <a:t>DEJEPIS pre 6. ročník</a:t>
            </a:r>
            <a:endParaRPr lang="sk-SK" sz="2000" dirty="0">
              <a:solidFill>
                <a:srgbClr val="FF0000"/>
              </a:solidFill>
            </a:endParaRPr>
          </a:p>
        </p:txBody>
      </p:sp>
      <p:pic>
        <p:nvPicPr>
          <p:cNvPr id="7" name="Obrázok 6" descr="Obrázok, na ktorom je osoba, držiaci, muž, žena&#10;&#10;Automaticky generovaný popis">
            <a:extLst>
              <a:ext uri="{FF2B5EF4-FFF2-40B4-BE49-F238E27FC236}">
                <a16:creationId xmlns:a16="http://schemas.microsoft.com/office/drawing/2014/main" id="{CD1F8A58-59E1-469B-BAD3-947C64EE7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4" y="0"/>
            <a:ext cx="9422295" cy="5274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8F79B0-A3A2-4ACD-BAB9-7E495BCFD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770" y="156238"/>
            <a:ext cx="3697357" cy="1320800"/>
          </a:xfrm>
        </p:spPr>
        <p:txBody>
          <a:bodyPr/>
          <a:lstStyle/>
          <a:p>
            <a:r>
              <a:rPr lang="sk-SK" dirty="0">
                <a:solidFill>
                  <a:srgbClr val="FF0000"/>
                </a:solidFill>
                <a:highlight>
                  <a:srgbClr val="FFFF00"/>
                </a:highlight>
              </a:rPr>
              <a:t>Gréci bojujú za svoju slobodu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26A684B-A8E1-4A82-9A4C-058B52F69B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77038"/>
            <a:ext cx="5221357" cy="4660396"/>
          </a:xfrm>
        </p:spPr>
        <p:txBody>
          <a:bodyPr>
            <a:normAutofit lnSpcReduction="10000"/>
          </a:bodyPr>
          <a:lstStyle/>
          <a:p>
            <a:r>
              <a:rPr lang="sk-SK" sz="2400" dirty="0">
                <a:solidFill>
                  <a:schemeClr val="tx1"/>
                </a:solidFill>
              </a:rPr>
              <a:t>500 pred Kr. vypukol </a:t>
            </a:r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konflikt medzi Grékmi v Malej Ázii a Peržanmi.</a:t>
            </a:r>
          </a:p>
          <a:p>
            <a:r>
              <a:rPr lang="sk-SK" sz="2400" dirty="0">
                <a:solidFill>
                  <a:schemeClr val="tx1"/>
                </a:solidFill>
              </a:rPr>
              <a:t>Maloázijským Grékom sa vybrali na pomoc </a:t>
            </a:r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Aténčania.</a:t>
            </a:r>
          </a:p>
          <a:p>
            <a:r>
              <a:rPr lang="sk-SK" sz="2400" dirty="0">
                <a:solidFill>
                  <a:schemeClr val="tx1"/>
                </a:solidFill>
              </a:rPr>
              <a:t>Peržania vyslali do Atén </a:t>
            </a:r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poslov.</a:t>
            </a:r>
          </a:p>
          <a:p>
            <a:r>
              <a:rPr lang="sk-SK" sz="2400" dirty="0">
                <a:solidFill>
                  <a:schemeClr val="tx1"/>
                </a:solidFill>
              </a:rPr>
              <a:t>Aténčania mali dať poslom </a:t>
            </a:r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vodu a zem</a:t>
            </a:r>
            <a:r>
              <a:rPr lang="sk-SK" sz="2400" dirty="0">
                <a:solidFill>
                  <a:schemeClr val="tx1"/>
                </a:solidFill>
              </a:rPr>
              <a:t> na znak toho, že sa vzdávajú Peržanom.</a:t>
            </a:r>
          </a:p>
          <a:p>
            <a:r>
              <a:rPr lang="sk-SK" sz="2400" dirty="0">
                <a:solidFill>
                  <a:schemeClr val="tx1"/>
                </a:solidFill>
              </a:rPr>
              <a:t>Aténčania poslov </a:t>
            </a:r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zabili.</a:t>
            </a:r>
          </a:p>
          <a:p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Sparťania ich hodili do studne.</a:t>
            </a:r>
          </a:p>
        </p:txBody>
      </p:sp>
      <p:pic>
        <p:nvPicPr>
          <p:cNvPr id="5" name="Obrázok 4" descr="Obrázok, na ktorom je mapa&#10;&#10;Automaticky generovaný popis">
            <a:extLst>
              <a:ext uri="{FF2B5EF4-FFF2-40B4-BE49-F238E27FC236}">
                <a16:creationId xmlns:a16="http://schemas.microsoft.com/office/drawing/2014/main" id="{863EB34E-1EA1-49AF-B1CA-0F0A83343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591" y="0"/>
            <a:ext cx="70634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980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 descr="Obrázok, na ktorom je skupina, stôl, hodiny, ľudia&#10;&#10;Automaticky generovaný popis">
            <a:extLst>
              <a:ext uri="{FF2B5EF4-FFF2-40B4-BE49-F238E27FC236}">
                <a16:creationId xmlns:a16="http://schemas.microsoft.com/office/drawing/2014/main" id="{5E61A2ED-28B1-48EF-A890-10B7A51391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9" r="6641" b="1"/>
          <a:stretch/>
        </p:blipFill>
        <p:spPr>
          <a:xfrm>
            <a:off x="5234608" y="-1"/>
            <a:ext cx="6957391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52AE248-8CB3-417F-A35C-B7988E940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495" y="25204"/>
            <a:ext cx="3851123" cy="1320800"/>
          </a:xfrm>
        </p:spPr>
        <p:txBody>
          <a:bodyPr>
            <a:normAutofit/>
          </a:bodyPr>
          <a:lstStyle/>
          <a:p>
            <a:r>
              <a:rPr lang="sk-SK" sz="4400" dirty="0">
                <a:solidFill>
                  <a:srgbClr val="FF0000"/>
                </a:solidFill>
                <a:highlight>
                  <a:srgbClr val="FFFF00"/>
                </a:highlight>
              </a:rPr>
              <a:t>Maratón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D302C51-AAAD-470E-9FA9-035BA313C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4734" y="749441"/>
            <a:ext cx="5400675" cy="3880773"/>
          </a:xfrm>
        </p:spPr>
        <p:txBody>
          <a:bodyPr>
            <a:normAutofit/>
          </a:bodyPr>
          <a:lstStyle/>
          <a:p>
            <a:r>
              <a:rPr lang="sk-SK" sz="2400" dirty="0">
                <a:solidFill>
                  <a:schemeClr val="tx1"/>
                </a:solidFill>
              </a:rPr>
              <a:t>490 pred Kr. mohutné perzské vojsko napadlo Grécko.</a:t>
            </a:r>
          </a:p>
          <a:p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V bitke pri maratóne uštedrili Gréci Peržanom zdrvujúcu porážku.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8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" name="Obrázok 10" descr="Obrázok, na ktorom je text&#10;&#10;Automaticky generovaný popis">
            <a:extLst>
              <a:ext uri="{FF2B5EF4-FFF2-40B4-BE49-F238E27FC236}">
                <a16:creationId xmlns:a16="http://schemas.microsoft.com/office/drawing/2014/main" id="{293AA0FF-08CB-4178-902C-67403DF9B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2398644"/>
            <a:ext cx="6371121" cy="446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809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8CDB50-D8A3-48DD-AB93-DF3FCADDDA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text&#10;&#10;Automaticky generovaný popis">
            <a:extLst>
              <a:ext uri="{FF2B5EF4-FFF2-40B4-BE49-F238E27FC236}">
                <a16:creationId xmlns:a16="http://schemas.microsoft.com/office/drawing/2014/main" id="{88FDE454-9ADC-485D-B0D0-EAC67C8952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3" y="191111"/>
            <a:ext cx="11317357" cy="6471796"/>
          </a:xfrm>
        </p:spPr>
      </p:pic>
    </p:spTree>
    <p:extLst>
      <p:ext uri="{BB962C8B-B14F-4D97-AF65-F5344CB8AC3E}">
        <p14:creationId xmlns:p14="http://schemas.microsoft.com/office/powerpoint/2010/main" val="95453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1CCBF-C390-4FCE-A2C0-2A3F64DAB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106" y="23152"/>
            <a:ext cx="8596668" cy="1320800"/>
          </a:xfrm>
        </p:spPr>
        <p:txBody>
          <a:bodyPr>
            <a:normAutofit/>
          </a:bodyPr>
          <a:lstStyle/>
          <a:p>
            <a:r>
              <a:rPr lang="sk-SK" sz="4400" dirty="0">
                <a:solidFill>
                  <a:schemeClr val="tx1"/>
                </a:solidFill>
                <a:highlight>
                  <a:srgbClr val="FFFF00"/>
                </a:highlight>
              </a:rPr>
              <a:t>Termopyly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87B665E-0010-4818-87C5-CDD65A7CC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428871"/>
            <a:ext cx="5830957" cy="5477680"/>
          </a:xfrm>
        </p:spPr>
        <p:txBody>
          <a:bodyPr>
            <a:normAutofit lnSpcReduction="10000"/>
          </a:bodyPr>
          <a:lstStyle/>
          <a:p>
            <a:r>
              <a:rPr lang="sk-SK" sz="2400" dirty="0">
                <a:solidFill>
                  <a:schemeClr val="tx1"/>
                </a:solidFill>
              </a:rPr>
              <a:t>480 pred Kr. znovu zaútočili na Grécko.</a:t>
            </a:r>
          </a:p>
          <a:p>
            <a:r>
              <a:rPr lang="sk-SK" sz="2400" dirty="0">
                <a:solidFill>
                  <a:schemeClr val="tx1"/>
                </a:solidFill>
              </a:rPr>
              <a:t>Zastaviť ich sa vybrali </a:t>
            </a:r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Sparťania</a:t>
            </a:r>
            <a:r>
              <a:rPr lang="sk-SK" sz="2400" dirty="0">
                <a:solidFill>
                  <a:schemeClr val="tx1"/>
                </a:solidFill>
              </a:rPr>
              <a:t> pod vedením </a:t>
            </a:r>
            <a:r>
              <a:rPr lang="sk-SK" sz="2400" dirty="0" err="1">
                <a:solidFill>
                  <a:schemeClr val="tx1"/>
                </a:solidFill>
                <a:highlight>
                  <a:srgbClr val="FFFF00"/>
                </a:highlight>
              </a:rPr>
              <a:t>Leonida</a:t>
            </a:r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.</a:t>
            </a:r>
          </a:p>
          <a:p>
            <a:r>
              <a:rPr lang="sk-SK" sz="2400" dirty="0">
                <a:solidFill>
                  <a:schemeClr val="tx1"/>
                </a:solidFill>
              </a:rPr>
              <a:t>Sparťania sa </a:t>
            </a:r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utáborili pri termopylskom priesmyku </a:t>
            </a:r>
            <a:r>
              <a:rPr lang="sk-SK" sz="2400" dirty="0">
                <a:solidFill>
                  <a:schemeClr val="tx1"/>
                </a:solidFill>
              </a:rPr>
              <a:t>a bránili Peržanom pri pochode na Grécko.</a:t>
            </a:r>
          </a:p>
          <a:p>
            <a:r>
              <a:rPr lang="sk-SK" sz="2400" dirty="0">
                <a:solidFill>
                  <a:schemeClr val="tx1"/>
                </a:solidFill>
              </a:rPr>
              <a:t>Napriek obrovskej presile dlho nedokázali Sparťanov poraziť.</a:t>
            </a:r>
          </a:p>
          <a:p>
            <a:r>
              <a:rPr lang="sk-SK" sz="2400" dirty="0">
                <a:solidFill>
                  <a:schemeClr val="tx1"/>
                </a:solidFill>
              </a:rPr>
              <a:t>Pomohla im </a:t>
            </a:r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zrada jedného Gréka, </a:t>
            </a:r>
            <a:r>
              <a:rPr lang="sk-SK" sz="2400" dirty="0">
                <a:solidFill>
                  <a:schemeClr val="tx1"/>
                </a:solidFill>
              </a:rPr>
              <a:t>ktorý prezradil Peržanom </a:t>
            </a:r>
            <a:r>
              <a:rPr lang="sk-SK" sz="2400" dirty="0">
                <a:solidFill>
                  <a:schemeClr val="tx1"/>
                </a:solidFill>
                <a:highlight>
                  <a:srgbClr val="FFFF00"/>
                </a:highlight>
              </a:rPr>
              <a:t>tajný horský chodník.</a:t>
            </a:r>
          </a:p>
          <a:p>
            <a:r>
              <a:rPr lang="sk-SK" sz="2400" dirty="0">
                <a:solidFill>
                  <a:schemeClr val="tx1"/>
                </a:solidFill>
              </a:rPr>
              <a:t>Kráľ </a:t>
            </a:r>
            <a:r>
              <a:rPr lang="sk-SK" sz="2400" dirty="0" err="1">
                <a:solidFill>
                  <a:schemeClr val="tx1"/>
                </a:solidFill>
                <a:highlight>
                  <a:srgbClr val="FFFF00"/>
                </a:highlight>
              </a:rPr>
              <a:t>Leonidas</a:t>
            </a:r>
            <a:r>
              <a:rPr lang="sk-SK" sz="2400" dirty="0">
                <a:solidFill>
                  <a:schemeClr val="tx1"/>
                </a:solidFill>
              </a:rPr>
              <a:t> v boji padol so všetkými vojakmi.</a:t>
            </a:r>
          </a:p>
          <a:p>
            <a:endParaRPr lang="sk-SK" dirty="0"/>
          </a:p>
        </p:txBody>
      </p:sp>
      <p:pic>
        <p:nvPicPr>
          <p:cNvPr id="5" name="Obrázok 4" descr="Obrázok, na ktorom je muž, obrovské, držiaci, stojaci&#10;&#10;Automaticky generovaný popis">
            <a:extLst>
              <a:ext uri="{FF2B5EF4-FFF2-40B4-BE49-F238E27FC236}">
                <a16:creationId xmlns:a16="http://schemas.microsoft.com/office/drawing/2014/main" id="{BB6D88C3-E3E1-4892-918F-A0ADC53F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550" y="-25400"/>
            <a:ext cx="6466449" cy="688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1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BAB5AF-2B42-4BC7-8658-54455AC00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300 (2006) - Hot Gates Battle (1-2) - Movieclips">
            <a:hlinkClick r:id="" action="ppaction://media"/>
            <a:extLst>
              <a:ext uri="{FF2B5EF4-FFF2-40B4-BE49-F238E27FC236}">
                <a16:creationId xmlns:a16="http://schemas.microsoft.com/office/drawing/2014/main" id="{EBB09C4A-9B81-4C5E-A252-C7087B943E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603" y="261449"/>
            <a:ext cx="11632394" cy="5773591"/>
          </a:xfrm>
        </p:spPr>
      </p:pic>
    </p:spTree>
    <p:extLst>
      <p:ext uri="{BB962C8B-B14F-4D97-AF65-F5344CB8AC3E}">
        <p14:creationId xmlns:p14="http://schemas.microsoft.com/office/powerpoint/2010/main" val="277065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EB6955-F16F-49BE-B1D5-2F2F820C7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9" name="Zástupný objekt pre obsah 8" descr="Obrázok, na ktorom je text&#10;&#10;Automaticky generovaný popis">
            <a:extLst>
              <a:ext uri="{FF2B5EF4-FFF2-40B4-BE49-F238E27FC236}">
                <a16:creationId xmlns:a16="http://schemas.microsoft.com/office/drawing/2014/main" id="{F5FA947C-8764-45FB-AC27-A6D6C211C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08" y="274740"/>
            <a:ext cx="11648657" cy="6311589"/>
          </a:xfrm>
        </p:spPr>
      </p:pic>
    </p:spTree>
    <p:extLst>
      <p:ext uri="{BB962C8B-B14F-4D97-AF65-F5344CB8AC3E}">
        <p14:creationId xmlns:p14="http://schemas.microsoft.com/office/powerpoint/2010/main" val="3104653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0BD95B-265D-46A7-9DD9-505033663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046" y="0"/>
            <a:ext cx="8596668" cy="1320800"/>
          </a:xfrm>
        </p:spPr>
        <p:txBody>
          <a:bodyPr/>
          <a:lstStyle/>
          <a:p>
            <a:r>
              <a:rPr lang="sk-SK" dirty="0">
                <a:solidFill>
                  <a:schemeClr val="tx1"/>
                </a:solidFill>
                <a:highlight>
                  <a:srgbClr val="FFFF00"/>
                </a:highlight>
              </a:rPr>
              <a:t>Koniec vojny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3F0B7CF-589C-4216-B494-3839B924B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60400"/>
            <a:ext cx="9594574" cy="3880773"/>
          </a:xfrm>
        </p:spPr>
        <p:txBody>
          <a:bodyPr/>
          <a:lstStyle/>
          <a:p>
            <a:r>
              <a:rPr lang="sk-SK" sz="2000" dirty="0">
                <a:solidFill>
                  <a:schemeClr val="tx1"/>
                </a:solidFill>
              </a:rPr>
              <a:t>Čas, ktorý Gréci získali využili na porážku Peržanov v </a:t>
            </a:r>
            <a:r>
              <a:rPr lang="sk-SK" sz="2000" dirty="0">
                <a:solidFill>
                  <a:schemeClr val="tx1"/>
                </a:solidFill>
                <a:highlight>
                  <a:srgbClr val="FFFF00"/>
                </a:highlight>
              </a:rPr>
              <a:t>námornej bitke pri </a:t>
            </a:r>
            <a:r>
              <a:rPr lang="sk-SK" sz="2000" dirty="0" err="1">
                <a:solidFill>
                  <a:schemeClr val="tx1"/>
                </a:solidFill>
                <a:highlight>
                  <a:srgbClr val="FFFF00"/>
                </a:highlight>
              </a:rPr>
              <a:t>Salamine</a:t>
            </a:r>
            <a:r>
              <a:rPr lang="sk-SK" sz="2000" dirty="0">
                <a:solidFill>
                  <a:schemeClr val="tx1"/>
                </a:solidFill>
                <a:highlight>
                  <a:srgbClr val="FFFF00"/>
                </a:highlight>
              </a:rPr>
              <a:t> a bitke pri </a:t>
            </a:r>
            <a:r>
              <a:rPr lang="sk-SK" sz="2000" dirty="0" err="1">
                <a:solidFill>
                  <a:schemeClr val="tx1"/>
                </a:solidFill>
                <a:highlight>
                  <a:srgbClr val="FFFF00"/>
                </a:highlight>
              </a:rPr>
              <a:t>Platajách</a:t>
            </a:r>
            <a:r>
              <a:rPr lang="sk-SK" sz="2000" dirty="0">
                <a:solidFill>
                  <a:schemeClr val="tx1"/>
                </a:solidFill>
                <a:highlight>
                  <a:srgbClr val="FFFF00"/>
                </a:highlight>
              </a:rPr>
              <a:t>.</a:t>
            </a:r>
          </a:p>
          <a:p>
            <a:r>
              <a:rPr lang="sk-SK" sz="2000" dirty="0">
                <a:solidFill>
                  <a:schemeClr val="tx1"/>
                </a:solidFill>
              </a:rPr>
              <a:t>Peržanom sa ale podarilo spustošiť a vyplieniť Atény.</a:t>
            </a:r>
          </a:p>
          <a:p>
            <a:r>
              <a:rPr lang="sk-SK" sz="2000" dirty="0">
                <a:solidFill>
                  <a:schemeClr val="tx1"/>
                </a:solidFill>
              </a:rPr>
              <a:t>Po porážke </a:t>
            </a:r>
            <a:r>
              <a:rPr lang="sk-SK" sz="2000" dirty="0">
                <a:solidFill>
                  <a:schemeClr val="tx1"/>
                </a:solidFill>
                <a:highlight>
                  <a:srgbClr val="FFFF00"/>
                </a:highlight>
              </a:rPr>
              <a:t>utiekli zvyšky Peržanov z Grécka.</a:t>
            </a:r>
          </a:p>
          <a:p>
            <a:r>
              <a:rPr lang="sk-SK" sz="2000" dirty="0">
                <a:solidFill>
                  <a:schemeClr val="tx1"/>
                </a:solidFill>
              </a:rPr>
              <a:t>Gréci a Peržania uzavreli v roku </a:t>
            </a:r>
            <a:r>
              <a:rPr lang="sk-SK" sz="2000" dirty="0">
                <a:solidFill>
                  <a:schemeClr val="tx1"/>
                </a:solidFill>
                <a:highlight>
                  <a:srgbClr val="FFFF00"/>
                </a:highlight>
              </a:rPr>
              <a:t>449 pred Kr. mier.</a:t>
            </a:r>
          </a:p>
          <a:p>
            <a:endParaRPr lang="sk-SK" dirty="0"/>
          </a:p>
        </p:txBody>
      </p:sp>
      <p:pic>
        <p:nvPicPr>
          <p:cNvPr id="5" name="Obrázok 4" descr="Obrázok, na ktorom je voda, čln, malé, sedenie&#10;&#10;Automaticky generovaný popis">
            <a:extLst>
              <a:ext uri="{FF2B5EF4-FFF2-40B4-BE49-F238E27FC236}">
                <a16:creationId xmlns:a16="http://schemas.microsoft.com/office/drawing/2014/main" id="{B1E75BE4-29C9-4A48-804C-2825461FF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44025"/>
            <a:ext cx="9422296" cy="411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761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E30876-53AE-4B7D-BDCA-D3FD76C67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 descr="Obrázok, na ktorom je text&#10;&#10;Automaticky generovaný popis">
            <a:extLst>
              <a:ext uri="{FF2B5EF4-FFF2-40B4-BE49-F238E27FC236}">
                <a16:creationId xmlns:a16="http://schemas.microsoft.com/office/drawing/2014/main" id="{723E9C61-B690-41F2-9154-8A5444DCA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47" y="285750"/>
            <a:ext cx="11421062" cy="6409780"/>
          </a:xfrm>
        </p:spPr>
      </p:pic>
    </p:spTree>
    <p:extLst>
      <p:ext uri="{BB962C8B-B14F-4D97-AF65-F5344CB8AC3E}">
        <p14:creationId xmlns:p14="http://schemas.microsoft.com/office/powerpoint/2010/main" val="3657446021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Vlastné 2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81390C"/>
      </a:accent1>
      <a:accent2>
        <a:srgbClr val="562608"/>
      </a:accent2>
      <a:accent3>
        <a:srgbClr val="ED8B50"/>
      </a:accent3>
      <a:accent4>
        <a:srgbClr val="AD4C11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200</Words>
  <Application>Microsoft Office PowerPoint</Application>
  <PresentationFormat>Širokouhlá</PresentationFormat>
  <Paragraphs>24</Paragraphs>
  <Slides>9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Fazeta</vt:lpstr>
      <vt:lpstr>Klasické Grécko</vt:lpstr>
      <vt:lpstr>Gréci bojujú za svoju slobodu</vt:lpstr>
      <vt:lpstr>Maratón</vt:lpstr>
      <vt:lpstr>Prezentácia programu PowerPoint</vt:lpstr>
      <vt:lpstr>Termopyly</vt:lpstr>
      <vt:lpstr>Prezentácia programu PowerPoint</vt:lpstr>
      <vt:lpstr>Prezentácia programu PowerPoint</vt:lpstr>
      <vt:lpstr>Koniec vojny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Klasické Grécko</dc:title>
  <dc:creator>takac.tomas1863@gmail.com</dc:creator>
  <cp:lastModifiedBy>HP</cp:lastModifiedBy>
  <cp:revision>4</cp:revision>
  <dcterms:created xsi:type="dcterms:W3CDTF">2020-09-30T11:11:46Z</dcterms:created>
  <dcterms:modified xsi:type="dcterms:W3CDTF">2020-12-05T08:02:10Z</dcterms:modified>
</cp:coreProperties>
</file>