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1" r:id="rId1"/>
  </p:sldMasterIdLst>
  <p:sldIdLst>
    <p:sldId id="256" r:id="rId2"/>
    <p:sldId id="276" r:id="rId3"/>
    <p:sldId id="257" r:id="rId4"/>
    <p:sldId id="283" r:id="rId5"/>
    <p:sldId id="258" r:id="rId6"/>
    <p:sldId id="278" r:id="rId7"/>
    <p:sldId id="317" r:id="rId8"/>
    <p:sldId id="295" r:id="rId9"/>
    <p:sldId id="314" r:id="rId10"/>
    <p:sldId id="310" r:id="rId11"/>
    <p:sldId id="299" r:id="rId12"/>
    <p:sldId id="307" r:id="rId13"/>
    <p:sldId id="300" r:id="rId14"/>
    <p:sldId id="301" r:id="rId15"/>
    <p:sldId id="312" r:id="rId16"/>
    <p:sldId id="288" r:id="rId17"/>
    <p:sldId id="316" r:id="rId18"/>
    <p:sldId id="318" r:id="rId19"/>
    <p:sldId id="305" r:id="rId20"/>
    <p:sldId id="303" r:id="rId21"/>
    <p:sldId id="315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240619"/>
    <a:srgbClr val="BD0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3284890-85D2-4D7B-8EF5-15A9C1DB8F42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1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87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10982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866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F822A4-8DA6-4447-9B1F-C5DB58435268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97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25110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551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718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3301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950401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772C379-9A7C-4C87-A116-CBE9F58B04C5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298172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koladudince@edupage.or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Zápis prvákov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2100" y="3762104"/>
            <a:ext cx="9070848" cy="1377160"/>
          </a:xfrm>
        </p:spPr>
        <p:txBody>
          <a:bodyPr>
            <a:normAutofit/>
          </a:bodyPr>
          <a:lstStyle/>
          <a:p>
            <a:r>
              <a:rPr lang="sk-SK" sz="2000" dirty="0" smtClean="0"/>
              <a:t>Spojená škola</a:t>
            </a:r>
          </a:p>
          <a:p>
            <a:r>
              <a:rPr lang="sk-SK" sz="2000" dirty="0" smtClean="0"/>
              <a:t>Základná škola s materskou školou,</a:t>
            </a:r>
          </a:p>
          <a:p>
            <a:r>
              <a:rPr lang="sk-SK" sz="2000" dirty="0" smtClean="0"/>
              <a:t>Ľ. Štúra </a:t>
            </a:r>
            <a:r>
              <a:rPr lang="sk-SK" sz="2000" dirty="0" smtClean="0"/>
              <a:t>155/23, Dudince</a:t>
            </a:r>
            <a:endParaRPr lang="sk-SK" sz="2000" dirty="0" smtClean="0"/>
          </a:p>
          <a:p>
            <a:endParaRPr lang="sk-SK" dirty="0"/>
          </a:p>
        </p:txBody>
      </p:sp>
      <p:pic>
        <p:nvPicPr>
          <p:cNvPr id="5" name="Zástupný objekt pre obsa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1" y="4143433"/>
            <a:ext cx="3210954" cy="24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2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B050"/>
                </a:solidFill>
              </a:rPr>
              <a:t>Čitateľské kútiky </a:t>
            </a:r>
            <a:endParaRPr lang="sk-SK" b="1" dirty="0">
              <a:solidFill>
                <a:srgbClr val="00B05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776548"/>
            <a:ext cx="4792133" cy="35941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62" y="855032"/>
            <a:ext cx="3902015" cy="52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99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Veľká </a:t>
            </a:r>
            <a:r>
              <a:rPr lang="sk-SK" b="1" smtClean="0">
                <a:solidFill>
                  <a:srgbClr val="FFFF00"/>
                </a:solidFill>
              </a:rPr>
              <a:t>telocvičňa a  </a:t>
            </a:r>
            <a:r>
              <a:rPr lang="sk-SK" b="1" dirty="0" smtClean="0">
                <a:solidFill>
                  <a:srgbClr val="FFFF00"/>
                </a:solidFill>
              </a:rPr>
              <a:t>ihrisko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45" y="2416629"/>
            <a:ext cx="4998717" cy="3749038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1" y="1685109"/>
            <a:ext cx="5486397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2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B050"/>
                </a:solidFill>
              </a:rPr>
              <a:t>Učenie  vonku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75" y="1328393"/>
            <a:ext cx="3319887" cy="1994355"/>
          </a:xfrm>
        </p:spPr>
      </p:pic>
      <p:pic>
        <p:nvPicPr>
          <p:cNvPr id="8" name="Zástupný objekt pre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26" y="3649912"/>
            <a:ext cx="3248458" cy="2143034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08" y="1251173"/>
            <a:ext cx="6135189" cy="46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79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2">
                    <a:lumMod val="50000"/>
                  </a:schemeClr>
                </a:solidFill>
              </a:rPr>
              <a:t>Rovesnícke vzdelávanie</a:t>
            </a:r>
            <a:endParaRPr lang="sk-SK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7" y="1907177"/>
            <a:ext cx="4792133" cy="3594100"/>
          </a:xfr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38" y="2471846"/>
            <a:ext cx="5308273" cy="39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36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BD0558"/>
                </a:solidFill>
              </a:rPr>
              <a:t>H</a:t>
            </a:r>
            <a:r>
              <a:rPr lang="sk-SK" b="1" dirty="0" smtClean="0">
                <a:solidFill>
                  <a:srgbClr val="BD0558"/>
                </a:solidFill>
              </a:rPr>
              <a:t>erňa</a:t>
            </a:r>
            <a:endParaRPr lang="sk-SK" b="1" dirty="0">
              <a:solidFill>
                <a:srgbClr val="BD0558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82" y="382385"/>
            <a:ext cx="7396218" cy="35941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4156337"/>
            <a:ext cx="5238206" cy="254544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4" y="4156337"/>
            <a:ext cx="5238207" cy="254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9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70C0"/>
                </a:solidFill>
              </a:rPr>
              <a:t>Školský klub s aktivitami</a:t>
            </a:r>
            <a:endParaRPr lang="sk-SK" b="1" dirty="0">
              <a:solidFill>
                <a:srgbClr val="0070C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5" y="1835265"/>
            <a:ext cx="6426924" cy="3174274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31" y="3702139"/>
            <a:ext cx="4120242" cy="274682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60" y="382385"/>
            <a:ext cx="2280013" cy="30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75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B050"/>
                </a:solidFill>
              </a:rPr>
              <a:t>Rozvíjanie životných zručností</a:t>
            </a:r>
            <a:endParaRPr lang="sk-SK" b="1" dirty="0">
              <a:solidFill>
                <a:srgbClr val="00B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Riešenie </a:t>
            </a:r>
            <a:r>
              <a:rPr lang="sk-SK" dirty="0"/>
              <a:t>problémov </a:t>
            </a:r>
            <a:endParaRPr lang="sk-SK" dirty="0" smtClean="0"/>
          </a:p>
          <a:p>
            <a:r>
              <a:rPr lang="sk-SK" dirty="0" smtClean="0"/>
              <a:t> </a:t>
            </a:r>
            <a:r>
              <a:rPr lang="sk-SK" dirty="0"/>
              <a:t>Komunikácia - základ riešenia problémov </a:t>
            </a:r>
            <a:endParaRPr lang="sk-SK" dirty="0" smtClean="0"/>
          </a:p>
          <a:p>
            <a:r>
              <a:rPr lang="sk-SK" dirty="0" smtClean="0"/>
              <a:t> </a:t>
            </a:r>
            <a:r>
              <a:rPr lang="sk-SK" dirty="0"/>
              <a:t>Dodržiavanie pravidiel – základ fungujúcej školy </a:t>
            </a:r>
            <a:endParaRPr lang="sk-SK" dirty="0" smtClean="0"/>
          </a:p>
          <a:p>
            <a:r>
              <a:rPr lang="sk-SK" dirty="0" smtClean="0"/>
              <a:t> </a:t>
            </a:r>
            <a:r>
              <a:rPr lang="sk-SK" dirty="0"/>
              <a:t>Žiadna tolerancia </a:t>
            </a:r>
            <a:r>
              <a:rPr lang="sk-SK" dirty="0" smtClean="0"/>
              <a:t>šikanovania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5" y="3626696"/>
            <a:ext cx="5817325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7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33CC"/>
                </a:solidFill>
              </a:rPr>
              <a:t>Zdravé a dobré jedlo </a:t>
            </a:r>
            <a:br>
              <a:rPr lang="sk-SK" b="1" dirty="0" smtClean="0">
                <a:solidFill>
                  <a:srgbClr val="FF33CC"/>
                </a:solidFill>
              </a:rPr>
            </a:br>
            <a:r>
              <a:rPr lang="sk-SK" b="1" dirty="0" smtClean="0">
                <a:solidFill>
                  <a:srgbClr val="FF33CC"/>
                </a:solidFill>
              </a:rPr>
              <a:t>v školskej jedálni</a:t>
            </a:r>
            <a:endParaRPr lang="sk-SK" b="1" dirty="0">
              <a:solidFill>
                <a:srgbClr val="FF33CC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12" y="2014194"/>
            <a:ext cx="5564776" cy="4188483"/>
          </a:xfrm>
        </p:spPr>
      </p:pic>
    </p:spTree>
    <p:extLst>
      <p:ext uri="{BB962C8B-B14F-4D97-AF65-F5344CB8AC3E}">
        <p14:creationId xmlns:p14="http://schemas.microsoft.com/office/powerpoint/2010/main" val="3599020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>
                <a:solidFill>
                  <a:srgbClr val="FF0000"/>
                </a:solidFill>
              </a:rPr>
              <a:t/>
            </a:r>
            <a:br>
              <a:rPr lang="sk-SK" b="1" dirty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>
                <a:solidFill>
                  <a:srgbClr val="FF0000"/>
                </a:solidFill>
              </a:rPr>
              <a:t/>
            </a:r>
            <a:br>
              <a:rPr lang="sk-SK" b="1" dirty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>
                <a:solidFill>
                  <a:srgbClr val="FF0000"/>
                </a:solidFill>
              </a:rPr>
              <a:t/>
            </a:r>
            <a:br>
              <a:rPr lang="sk-SK" b="1" dirty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FF0000"/>
                </a:solidFill>
              </a:rPr>
              <a:t>Čo o našej škole ešte treba vedieť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9994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92D050"/>
                </a:solidFill>
              </a:rPr>
              <a:t>Sme  Zelená škola</a:t>
            </a:r>
            <a:endParaRPr lang="sk-SK" b="1" dirty="0">
              <a:solidFill>
                <a:srgbClr val="92D05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34" y="1779061"/>
            <a:ext cx="7245531" cy="4569197"/>
          </a:xfrm>
        </p:spPr>
      </p:pic>
    </p:spTree>
    <p:extLst>
      <p:ext uri="{BB962C8B-B14F-4D97-AF65-F5344CB8AC3E}">
        <p14:creationId xmlns:p14="http://schemas.microsoft.com/office/powerpoint/2010/main" val="1539626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2060"/>
                </a:solidFill>
                <a:latin typeface="+mn-lt"/>
              </a:rPr>
              <a:t>Kedy sa uskutoční zápis?</a:t>
            </a:r>
            <a:endParaRPr lang="sk-SK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Zástupný objekt pre obsah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dirty="0"/>
              <a:t>Zápis do 1. ročníka sa </a:t>
            </a:r>
            <a:r>
              <a:rPr lang="sk-SK" sz="2400" dirty="0" smtClean="0"/>
              <a:t> uskutoční v elektronickej </a:t>
            </a:r>
            <a:r>
              <a:rPr lang="sk-SK" sz="2400" dirty="0" smtClean="0"/>
              <a:t>forme </a:t>
            </a:r>
            <a:endParaRPr lang="sk-SK" sz="2400" dirty="0" smtClean="0"/>
          </a:p>
          <a:p>
            <a:pPr marL="0" indent="0">
              <a:buNone/>
            </a:pPr>
            <a:r>
              <a:rPr lang="sk-SK" sz="2400" dirty="0" smtClean="0"/>
              <a:t>od </a:t>
            </a:r>
            <a:r>
              <a:rPr lang="sk-SK" sz="2400" dirty="0" smtClean="0"/>
              <a:t>12.4.2021-16.4.2021</a:t>
            </a:r>
            <a:r>
              <a:rPr lang="sk-SK" sz="2400" dirty="0" smtClean="0"/>
              <a:t>.</a:t>
            </a:r>
          </a:p>
          <a:p>
            <a:pPr marL="0" indent="0">
              <a:buNone/>
            </a:pPr>
            <a:r>
              <a:rPr lang="sk-SK" sz="2400" b="1" dirty="0" smtClean="0">
                <a:solidFill>
                  <a:srgbClr val="FF0000"/>
                </a:solidFill>
              </a:rPr>
              <a:t>Elektronický formulár nájdete </a:t>
            </a:r>
          </a:p>
          <a:p>
            <a:pPr marL="0" indent="0">
              <a:buNone/>
            </a:pPr>
            <a:r>
              <a:rPr lang="sk-SK" sz="2400" b="1" dirty="0" smtClean="0">
                <a:solidFill>
                  <a:srgbClr val="FF0000"/>
                </a:solidFill>
                <a:latin typeface="+mj-lt"/>
              </a:rPr>
              <a:t>na</a:t>
            </a:r>
            <a:r>
              <a:rPr lang="sk-SK" sz="2400" dirty="0" smtClean="0">
                <a:latin typeface="+mj-lt"/>
              </a:rPr>
              <a:t> </a:t>
            </a:r>
            <a:r>
              <a:rPr lang="sk-SK" sz="2400" b="1" dirty="0" smtClean="0">
                <a:latin typeface="+mj-lt"/>
                <a:hlinkClick r:id="rId2"/>
              </a:rPr>
              <a:t>www.skoladudince@edupage.org</a:t>
            </a:r>
            <a:endParaRPr lang="sk-SK" sz="2400" b="1" dirty="0" smtClean="0">
              <a:latin typeface="+mj-lt"/>
            </a:endParaRPr>
          </a:p>
          <a:p>
            <a:pPr marL="0" indent="0">
              <a:buNone/>
            </a:pPr>
            <a:r>
              <a:rPr lang="sk-SK" sz="2400" dirty="0" smtClean="0">
                <a:latin typeface="+mj-lt"/>
              </a:rPr>
              <a:t>Ak nemáte možnosť elektronicky komunikovať so školou, môžete si v čase zápisu vyzdvihnúť prihlášku v škole, vyplniť ju a vložiť do schránky </a:t>
            </a:r>
            <a:r>
              <a:rPr lang="sk-SK" sz="2400" dirty="0" smtClean="0">
                <a:latin typeface="+mj-lt"/>
              </a:rPr>
              <a:t>na </a:t>
            </a:r>
            <a:r>
              <a:rPr lang="sk-SK" sz="2400" dirty="0" smtClean="0">
                <a:latin typeface="+mj-lt"/>
              </a:rPr>
              <a:t>škole alebo poslať poštou na adresu školy.</a:t>
            </a:r>
          </a:p>
          <a:p>
            <a:pPr marL="0" indent="0">
              <a:buNone/>
            </a:pPr>
            <a:r>
              <a:rPr lang="sk-SK" sz="2400" dirty="0" smtClean="0">
                <a:latin typeface="+mj-lt"/>
              </a:rPr>
              <a:t>Prosíme o dôkladné </a:t>
            </a:r>
            <a:r>
              <a:rPr lang="sk-SK" sz="2400" dirty="0" smtClean="0">
                <a:latin typeface="+mj-lt"/>
              </a:rPr>
              <a:t>vyplnenie prihlášok, </a:t>
            </a:r>
            <a:r>
              <a:rPr lang="sk-SK" sz="2400" dirty="0" smtClean="0">
                <a:latin typeface="+mj-lt"/>
              </a:rPr>
              <a:t>ďakujeme</a:t>
            </a:r>
            <a:r>
              <a:rPr lang="sk-SK" sz="24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sk-SK" sz="1600" b="1" dirty="0" smtClean="0">
                <a:latin typeface="+mj-lt"/>
              </a:rPr>
              <a:t>Po zápise bude každého rodiča kontaktovať triedna učiteľka budúcich prvákov. Osobné stretnutie /kontrola dokladov/ prebehne v určenom čase a podľa epidemiologickej situácie.</a:t>
            </a:r>
            <a:endParaRPr lang="sk-SK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3932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33CC"/>
                </a:solidFill>
              </a:rPr>
              <a:t>S</a:t>
            </a:r>
            <a:r>
              <a:rPr lang="sk-SK" b="1" dirty="0" smtClean="0">
                <a:solidFill>
                  <a:srgbClr val="FF33CC"/>
                </a:solidFill>
              </a:rPr>
              <a:t>me </a:t>
            </a:r>
            <a:r>
              <a:rPr lang="sk-SK" b="1" dirty="0">
                <a:solidFill>
                  <a:srgbClr val="FF33CC"/>
                </a:solidFill>
              </a:rPr>
              <a:t>š</a:t>
            </a:r>
            <a:r>
              <a:rPr lang="sk-SK" b="1" dirty="0" smtClean="0">
                <a:solidFill>
                  <a:srgbClr val="FF33CC"/>
                </a:solidFill>
              </a:rPr>
              <a:t>kola </a:t>
            </a:r>
            <a:r>
              <a:rPr lang="sk-SK" b="1" dirty="0" err="1" smtClean="0">
                <a:solidFill>
                  <a:srgbClr val="FF33CC"/>
                </a:solidFill>
              </a:rPr>
              <a:t>inkluzionistov</a:t>
            </a:r>
            <a:endParaRPr lang="sk-SK" b="1" dirty="0">
              <a:solidFill>
                <a:srgbClr val="FF33CC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•   Pomoc</a:t>
            </a:r>
            <a:r>
              <a:rPr lang="sk-SK" dirty="0"/>
              <a:t>, pochopenie, tolerancia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77" y="2862437"/>
            <a:ext cx="7537269" cy="322520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623" y="454212"/>
            <a:ext cx="1965681" cy="196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7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B0F0"/>
                </a:solidFill>
              </a:rPr>
              <a:t>Sme škola priateľská </a:t>
            </a:r>
            <a:br>
              <a:rPr lang="sk-SK" b="1" dirty="0" smtClean="0">
                <a:solidFill>
                  <a:srgbClr val="00B0F0"/>
                </a:solidFill>
              </a:rPr>
            </a:br>
            <a:r>
              <a:rPr lang="sk-SK" b="1" dirty="0" smtClean="0">
                <a:solidFill>
                  <a:srgbClr val="00B0F0"/>
                </a:solidFill>
              </a:rPr>
              <a:t>k deťom - Unicef</a:t>
            </a:r>
            <a:endParaRPr lang="sk-SK" b="1" dirty="0">
              <a:solidFill>
                <a:srgbClr val="00B0F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5" y="382385"/>
            <a:ext cx="2103119" cy="126788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9" y="2118632"/>
            <a:ext cx="7789817" cy="43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10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800" b="1" dirty="0" smtClean="0"/>
              <a:t>Milí rodičia, ďakujeme za prejavenú dôveru. Na Vašich budúcich prváčikov sa tešíme!</a:t>
            </a:r>
            <a:endParaRPr lang="sk-SK" sz="4800" b="1" dirty="0"/>
          </a:p>
        </p:txBody>
      </p:sp>
    </p:spTree>
    <p:extLst>
      <p:ext uri="{BB962C8B-B14F-4D97-AF65-F5344CB8AC3E}">
        <p14:creationId xmlns:p14="http://schemas.microsoft.com/office/powerpoint/2010/main" val="181714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33CC"/>
                </a:solidFill>
              </a:rPr>
              <a:t>Čo by mal vedieť budúci prvák?</a:t>
            </a:r>
            <a:endParaRPr lang="sk-SK" b="1" dirty="0">
              <a:solidFill>
                <a:srgbClr val="FF33CC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92332" y="1698170"/>
            <a:ext cx="6518366" cy="447402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sk-SK" altLang="sk-SK" dirty="0" smtClean="0">
                <a:solidFill>
                  <a:srgbClr val="0070C0"/>
                </a:solidFill>
              </a:rPr>
              <a:t>• </a:t>
            </a:r>
            <a:r>
              <a:rPr lang="sk-SK" altLang="sk-SK" dirty="0">
                <a:solidFill>
                  <a:srgbClr val="0070C0"/>
                </a:solidFill>
              </a:rPr>
              <a:t>samostatne sa obliecť a obuť;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pozapínať gombíky a zaviazať šnúrky;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samostatne sa najesť a obslúžiť na WC;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správne vyslovovať všetky hlásky;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vyjadrovať sa plynule aj v zložitejších vetách;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kresliť tak, že línie sú pevné a neroztrasené;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nakresliť postavu so všetkými základnými znakmi;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vystrihnúť jednoduchý tvar podľa predkreslenej čiary;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 smtClean="0">
                <a:solidFill>
                  <a:srgbClr val="0070C0"/>
                </a:solidFill>
              </a:rPr>
              <a:t>• </a:t>
            </a:r>
            <a:r>
              <a:rPr lang="sk-SK" altLang="sk-SK" dirty="0">
                <a:solidFill>
                  <a:srgbClr val="0070C0"/>
                </a:solidFill>
              </a:rPr>
              <a:t>poznať základné farby;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spočítať predmety do "päť";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rozprávať obsah krátkej rozprávky a rozumieť </a:t>
            </a:r>
            <a:r>
              <a:rPr lang="sk-SK" altLang="sk-SK" dirty="0" smtClean="0">
                <a:solidFill>
                  <a:srgbClr val="0070C0"/>
                </a:solidFill>
              </a:rPr>
              <a:t>jej obsahu</a:t>
            </a:r>
            <a:r>
              <a:rPr lang="sk-SK" altLang="sk-SK" dirty="0">
                <a:solidFill>
                  <a:srgbClr val="0070C0"/>
                </a:solidFill>
              </a:rPr>
              <a:t>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naučiť sa naspamäť detskú pesničku alebo básničku;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vysloviť krátke slovo samostatne po hláskach; </a:t>
            </a:r>
            <a:br>
              <a:rPr lang="sk-SK" altLang="sk-SK" dirty="0">
                <a:solidFill>
                  <a:srgbClr val="0070C0"/>
                </a:solidFill>
              </a:rPr>
            </a:br>
            <a:r>
              <a:rPr lang="sk-SK" altLang="sk-SK" dirty="0">
                <a:solidFill>
                  <a:srgbClr val="0070C0"/>
                </a:solidFill>
              </a:rPr>
              <a:t>• orientovať sa v priestore, </a:t>
            </a:r>
            <a:r>
              <a:rPr lang="sk-SK" altLang="sk-SK" dirty="0" smtClean="0">
                <a:solidFill>
                  <a:srgbClr val="0070C0"/>
                </a:solidFill>
              </a:rPr>
              <a:t>vie, </a:t>
            </a:r>
            <a:r>
              <a:rPr lang="sk-SK" altLang="sk-SK" dirty="0">
                <a:solidFill>
                  <a:srgbClr val="0070C0"/>
                </a:solidFill>
              </a:rPr>
              <a:t>kde je "vpredu", "vzadu", </a:t>
            </a:r>
            <a:r>
              <a:rPr lang="sk-SK" altLang="sk-SK" dirty="0" smtClean="0">
                <a:solidFill>
                  <a:srgbClr val="0070C0"/>
                </a:solidFill>
              </a:rPr>
              <a:t> </a:t>
            </a:r>
            <a:r>
              <a:rPr lang="sk-SK" altLang="sk-SK" dirty="0" smtClean="0">
                <a:solidFill>
                  <a:srgbClr val="0070C0"/>
                </a:solidFill>
              </a:rPr>
              <a:t>"</a:t>
            </a:r>
            <a:r>
              <a:rPr lang="sk-SK" altLang="sk-SK" dirty="0">
                <a:solidFill>
                  <a:srgbClr val="0070C0"/>
                </a:solidFill>
              </a:rPr>
              <a:t>hore", "dole", "vpravo", "vľavo"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27" y="2014194"/>
            <a:ext cx="4012173" cy="37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48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altLang="sk-SK" sz="5400" b="1" dirty="0" smtClean="0">
                <a:solidFill>
                  <a:srgbClr val="0070C0"/>
                </a:solidFill>
                <a:latin typeface="+mn-lt"/>
              </a:rPr>
              <a:t>Ako by sa mal budúci prvák správať</a:t>
            </a:r>
            <a:endParaRPr lang="sk-SK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66799" y="2116183"/>
            <a:ext cx="8769531" cy="420623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altLang="sk-SK" sz="8000" dirty="0" smtClean="0">
                <a:solidFill>
                  <a:srgbClr val="240619"/>
                </a:solidFill>
              </a:rPr>
              <a:t> </a:t>
            </a:r>
            <a:r>
              <a:rPr lang="sk-SK" altLang="sk-SK" sz="7200" dirty="0">
                <a:solidFill>
                  <a:srgbClr val="240619"/>
                </a:solidFill>
              </a:rPr>
              <a:t>vydrží pri hre alebo inej činnosti </a:t>
            </a:r>
            <a:r>
              <a:rPr lang="sk-SK" altLang="sk-SK" sz="7200" dirty="0" smtClean="0">
                <a:solidFill>
                  <a:srgbClr val="240619"/>
                </a:solidFill>
              </a:rPr>
              <a:t>15 - 20 </a:t>
            </a:r>
            <a:r>
              <a:rPr lang="sk-SK" altLang="sk-SK" sz="7200" dirty="0">
                <a:solidFill>
                  <a:srgbClr val="240619"/>
                </a:solidFill>
              </a:rPr>
              <a:t>minút; </a:t>
            </a:r>
            <a:endParaRPr lang="sk-SK" altLang="sk-SK" sz="7200" dirty="0" smtClean="0">
              <a:solidFill>
                <a:srgbClr val="240619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k-SK" altLang="sk-SK" sz="7200" dirty="0" smtClean="0">
                <a:solidFill>
                  <a:srgbClr val="240619"/>
                </a:solidFill>
              </a:rPr>
              <a:t>•  </a:t>
            </a:r>
            <a:r>
              <a:rPr lang="sk-SK" altLang="sk-SK" sz="7200" dirty="0">
                <a:solidFill>
                  <a:srgbClr val="240619"/>
                </a:solidFill>
              </a:rPr>
              <a:t>začatú prácu alebo hru dokončí, nezačína neustále niečo nové</a:t>
            </a:r>
            <a:r>
              <a:rPr lang="sk-SK" altLang="sk-SK" sz="7200" dirty="0" smtClean="0">
                <a:solidFill>
                  <a:srgbClr val="240619"/>
                </a:solidFill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altLang="sk-SK" sz="7200" dirty="0">
                <a:solidFill>
                  <a:srgbClr val="240619"/>
                </a:solidFill>
              </a:rPr>
              <a:t> </a:t>
            </a:r>
            <a:r>
              <a:rPr lang="sk-SK" altLang="sk-SK" sz="7200" dirty="0" smtClean="0">
                <a:solidFill>
                  <a:srgbClr val="240619"/>
                </a:solidFill>
              </a:rPr>
              <a:t>   </a:t>
            </a:r>
            <a:r>
              <a:rPr lang="sk-SK" altLang="sk-SK" sz="7200" dirty="0">
                <a:solidFill>
                  <a:srgbClr val="240619"/>
                </a:solidFill>
              </a:rPr>
              <a:t>neodbieha; </a:t>
            </a:r>
            <a:br>
              <a:rPr lang="sk-SK" altLang="sk-SK" sz="7200" dirty="0">
                <a:solidFill>
                  <a:srgbClr val="240619"/>
                </a:solidFill>
              </a:rPr>
            </a:br>
            <a:r>
              <a:rPr lang="sk-SK" altLang="sk-SK" sz="7200" dirty="0">
                <a:solidFill>
                  <a:srgbClr val="240619"/>
                </a:solidFill>
              </a:rPr>
              <a:t>• </a:t>
            </a:r>
            <a:r>
              <a:rPr lang="sk-SK" altLang="sk-SK" sz="7200" dirty="0" smtClean="0">
                <a:solidFill>
                  <a:srgbClr val="240619"/>
                </a:solidFill>
              </a:rPr>
              <a:t> na </a:t>
            </a:r>
            <a:r>
              <a:rPr lang="sk-SK" altLang="sk-SK" sz="7200" dirty="0">
                <a:solidFill>
                  <a:srgbClr val="240619"/>
                </a:solidFill>
              </a:rPr>
              <a:t>nové prostredie a osoby si zvyká bez väčších problémov (</a:t>
            </a:r>
            <a:r>
              <a:rPr lang="sk-SK" altLang="sk-SK" sz="7200" dirty="0" smtClean="0">
                <a:solidFill>
                  <a:srgbClr val="240619"/>
                </a:solidFill>
              </a:rPr>
              <a:t>neplače,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altLang="sk-SK" sz="7200" dirty="0">
                <a:solidFill>
                  <a:srgbClr val="240619"/>
                </a:solidFill>
              </a:rPr>
              <a:t> </a:t>
            </a:r>
            <a:r>
              <a:rPr lang="sk-SK" altLang="sk-SK" sz="7200" dirty="0" smtClean="0">
                <a:solidFill>
                  <a:srgbClr val="240619"/>
                </a:solidFill>
              </a:rPr>
              <a:t>   neskrýva </a:t>
            </a:r>
            <a:r>
              <a:rPr lang="sk-SK" altLang="sk-SK" sz="7200" dirty="0">
                <a:solidFill>
                  <a:srgbClr val="240619"/>
                </a:solidFill>
              </a:rPr>
              <a:t>sa za rodičov, neuteká);</a:t>
            </a:r>
            <a:br>
              <a:rPr lang="sk-SK" altLang="sk-SK" sz="7200" dirty="0">
                <a:solidFill>
                  <a:srgbClr val="240619"/>
                </a:solidFill>
              </a:rPr>
            </a:br>
            <a:r>
              <a:rPr lang="sk-SK" altLang="sk-SK" sz="7200" dirty="0">
                <a:solidFill>
                  <a:srgbClr val="240619"/>
                </a:solidFill>
              </a:rPr>
              <a:t>• väčšinou sa hráva spoločne s deťmi, nestráni sa ich spoločnosti</a:t>
            </a:r>
            <a:r>
              <a:rPr lang="sk-SK" altLang="sk-SK" sz="7200" dirty="0" smtClean="0">
                <a:solidFill>
                  <a:srgbClr val="240619"/>
                </a:solidFill>
              </a:rPr>
              <a:t>,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altLang="sk-SK" sz="7200" dirty="0">
                <a:solidFill>
                  <a:srgbClr val="240619"/>
                </a:solidFill>
              </a:rPr>
              <a:t> </a:t>
            </a:r>
            <a:r>
              <a:rPr lang="sk-SK" altLang="sk-SK" sz="7200" dirty="0" smtClean="0">
                <a:solidFill>
                  <a:srgbClr val="240619"/>
                </a:solidFill>
              </a:rPr>
              <a:t>   nie je  medzi </a:t>
            </a:r>
            <a:r>
              <a:rPr lang="sk-SK" altLang="sk-SK" sz="7200" dirty="0">
                <a:solidFill>
                  <a:srgbClr val="240619"/>
                </a:solidFill>
              </a:rPr>
              <a:t>deťmi bojazlivý a </a:t>
            </a:r>
            <a:r>
              <a:rPr lang="sk-SK" altLang="sk-SK" sz="7200" dirty="0" smtClean="0">
                <a:solidFill>
                  <a:srgbClr val="240619"/>
                </a:solidFill>
              </a:rPr>
              <a:t>plačlivý</a:t>
            </a:r>
            <a:r>
              <a:rPr lang="sk-SK" altLang="sk-SK" sz="7200" dirty="0">
                <a:solidFill>
                  <a:srgbClr val="240619"/>
                </a:solidFill>
              </a:rPr>
              <a:t>; </a:t>
            </a:r>
            <a:br>
              <a:rPr lang="sk-SK" altLang="sk-SK" sz="7200" dirty="0">
                <a:solidFill>
                  <a:srgbClr val="240619"/>
                </a:solidFill>
              </a:rPr>
            </a:br>
            <a:r>
              <a:rPr lang="sk-SK" altLang="sk-SK" sz="7200" dirty="0">
                <a:solidFill>
                  <a:srgbClr val="240619"/>
                </a:solidFill>
              </a:rPr>
              <a:t>• nie je agresívny, spory s deťmi dokáže riešiť </a:t>
            </a:r>
            <a:r>
              <a:rPr lang="sk-SK" altLang="sk-SK" sz="7200" dirty="0" smtClean="0">
                <a:solidFill>
                  <a:srgbClr val="240619"/>
                </a:solidFill>
              </a:rPr>
              <a:t> </a:t>
            </a:r>
            <a:r>
              <a:rPr lang="sk-SK" altLang="sk-SK" sz="7200" dirty="0">
                <a:solidFill>
                  <a:srgbClr val="240619"/>
                </a:solidFill>
              </a:rPr>
              <a:t>bez bitky, hádky, </a:t>
            </a:r>
            <a:endParaRPr lang="sk-SK" altLang="sk-SK" sz="7200" dirty="0" smtClean="0">
              <a:solidFill>
                <a:srgbClr val="240619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k-SK" altLang="sk-SK" sz="7200" dirty="0">
                <a:solidFill>
                  <a:srgbClr val="240619"/>
                </a:solidFill>
              </a:rPr>
              <a:t> </a:t>
            </a:r>
            <a:r>
              <a:rPr lang="sk-SK" altLang="sk-SK" sz="7200" dirty="0" smtClean="0">
                <a:solidFill>
                  <a:srgbClr val="240619"/>
                </a:solidFill>
              </a:rPr>
              <a:t>   vzdorovitosti</a:t>
            </a:r>
            <a:r>
              <a:rPr lang="sk-SK" altLang="sk-SK" sz="7200" dirty="0">
                <a:solidFill>
                  <a:srgbClr val="240619"/>
                </a:solidFill>
              </a:rPr>
              <a:t>; </a:t>
            </a:r>
            <a:r>
              <a:rPr lang="sk-SK" altLang="sk-SK" dirty="0">
                <a:solidFill>
                  <a:schemeClr val="hlink"/>
                </a:solidFill>
              </a:rPr>
              <a:t/>
            </a:r>
            <a:br>
              <a:rPr lang="sk-SK" altLang="sk-SK" dirty="0">
                <a:solidFill>
                  <a:schemeClr val="hlink"/>
                </a:solidFill>
              </a:rPr>
            </a:b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885" y="2803507"/>
            <a:ext cx="1408304" cy="14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7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+mn-lt"/>
              </a:rPr>
              <a:t>Dôvody na odklad školskej dochádzky</a:t>
            </a:r>
            <a:endParaRPr lang="sk-SK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nemá záujem o učenie, nie je prirodzene zvedavé na nové veci, nekladie otázky, </a:t>
            </a:r>
            <a:endParaRPr lang="sk-SK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má problémy s výslovnosťou alebo nevie formulovať vety, </a:t>
            </a:r>
            <a:endParaRPr lang="sk-SK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dieťa je príliš malé na to, aby mohlo sedieť v školskej lavici, </a:t>
            </a:r>
            <a:endParaRPr lang="sk-SK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nevydrží sa sústrediť a nezapamätá si vetu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nedokáže sa orientovať v čase, neovláda priestorovú orientáciu, </a:t>
            </a:r>
            <a:endParaRPr lang="sk-SK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nevie dodržiavať základnú hygienu, samostatne sa obliekať, obúvať, vyzliekať, 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nevie</a:t>
            </a:r>
          </a:p>
          <a:p>
            <a:pPr marL="0" indent="0" algn="just">
              <a:buNone/>
            </a:pP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   jesť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príborom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nepozná údaje o sebe (rodine, adresu, svoj vek), </a:t>
            </a:r>
            <a:endParaRPr lang="sk-SK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dieťa je nezrelé, neposedné, netrpezlivé. </a:t>
            </a:r>
          </a:p>
        </p:txBody>
      </p:sp>
    </p:spTree>
    <p:extLst>
      <p:ext uri="{BB962C8B-B14F-4D97-AF65-F5344CB8AC3E}">
        <p14:creationId xmlns:p14="http://schemas.microsoft.com/office/powerpoint/2010/main" val="3795002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Čo čaká prvákov v </a:t>
            </a:r>
            <a:r>
              <a:rPr lang="sk-SK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našej škole?</a:t>
            </a:r>
            <a:endParaRPr lang="sk-SK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http://cache4.asset-cache.net/xc/491396030.jpg?v=2&amp;c=IWSAsset&amp;k=2&amp;d=3GIgIsc-k8PJIKwekx0S45JQXOwS1o5KYVnqbjn8CQSJSf5qYjM3zQ-t_9EMExBz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3709" y="1838637"/>
            <a:ext cx="6185038" cy="43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18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70C0"/>
                </a:solidFill>
              </a:rPr>
              <a:t>Kvalitné vzdelávanie</a:t>
            </a:r>
            <a:endParaRPr lang="sk-SK" b="1" dirty="0">
              <a:solidFill>
                <a:srgbClr val="0070C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Učíme pre život</a:t>
            </a:r>
          </a:p>
          <a:p>
            <a:r>
              <a:rPr lang="sk-SK" dirty="0" smtClean="0"/>
              <a:t>Učíme názorne</a:t>
            </a:r>
          </a:p>
          <a:p>
            <a:r>
              <a:rPr lang="sk-SK" dirty="0" smtClean="0"/>
              <a:t>Učíme zážitkovo</a:t>
            </a:r>
          </a:p>
          <a:p>
            <a:r>
              <a:rPr lang="sk-SK" dirty="0" smtClean="0"/>
              <a:t>Učíme o regióne</a:t>
            </a:r>
          </a:p>
          <a:p>
            <a:r>
              <a:rPr lang="sk-SK" dirty="0" smtClean="0"/>
              <a:t>Učíme o prírode</a:t>
            </a:r>
          </a:p>
          <a:p>
            <a:r>
              <a:rPr lang="sk-SK" dirty="0" smtClean="0"/>
              <a:t>Učíme spolupracovať</a:t>
            </a:r>
          </a:p>
          <a:p>
            <a:r>
              <a:rPr lang="sk-SK" dirty="0" smtClean="0"/>
              <a:t>Učíme tolerovať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6" y="1803042"/>
            <a:ext cx="5349025" cy="40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61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713" y="4914190"/>
            <a:ext cx="3092115" cy="1196671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</a:t>
            </a:r>
            <a:r>
              <a:rPr lang="sk-SK" sz="36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ríjemné prostredie</a:t>
            </a:r>
            <a:endParaRPr lang="sk-SK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3" y="266518"/>
            <a:ext cx="3502511" cy="4070351"/>
          </a:xfrm>
        </p:spPr>
      </p:pic>
      <p:sp>
        <p:nvSpPr>
          <p:cNvPr id="6" name="Zástupný objekt pre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95" y="972420"/>
            <a:ext cx="3614085" cy="481878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21" y="2495007"/>
            <a:ext cx="3814356" cy="419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91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1"/>
                </a:solidFill>
                <a:latin typeface="+mn-lt"/>
              </a:rPr>
              <a:t>Hry na školských chodbách</a:t>
            </a:r>
            <a:endParaRPr lang="sk-SK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7" y="2798838"/>
            <a:ext cx="4792133" cy="325265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308" y="418623"/>
            <a:ext cx="2521131" cy="336150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70" y="1807616"/>
            <a:ext cx="2630020" cy="197251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70" y="3873473"/>
            <a:ext cx="3196046" cy="23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64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451</TotalTime>
  <Words>366</Words>
  <Application>Microsoft Office PowerPoint</Application>
  <PresentationFormat>Širokouhlá</PresentationFormat>
  <Paragraphs>61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Garamond</vt:lpstr>
      <vt:lpstr>Times New Roman</vt:lpstr>
      <vt:lpstr>Savon</vt:lpstr>
      <vt:lpstr>Zápis prvákov </vt:lpstr>
      <vt:lpstr>Kedy sa uskutoční zápis?</vt:lpstr>
      <vt:lpstr>Čo by mal vedieť budúci prvák?</vt:lpstr>
      <vt:lpstr>Ako by sa mal budúci prvák správať</vt:lpstr>
      <vt:lpstr>Dôvody na odklad školskej dochádzky</vt:lpstr>
      <vt:lpstr>Čo čaká prvákov v našej škole?</vt:lpstr>
      <vt:lpstr>Kvalitné vzdelávanie</vt:lpstr>
      <vt:lpstr>Príjemné prostredie</vt:lpstr>
      <vt:lpstr>Hry na školských chodbách</vt:lpstr>
      <vt:lpstr>Čitateľské kútiky </vt:lpstr>
      <vt:lpstr>Veľká telocvičňa a  ihrisko </vt:lpstr>
      <vt:lpstr>Učenie  vonku </vt:lpstr>
      <vt:lpstr>Rovesnícke vzdelávanie</vt:lpstr>
      <vt:lpstr>Herňa</vt:lpstr>
      <vt:lpstr>Školský klub s aktivitami</vt:lpstr>
      <vt:lpstr>Rozvíjanie životných zručností</vt:lpstr>
      <vt:lpstr>Zdravé a dobré jedlo  v školskej jedálni</vt:lpstr>
      <vt:lpstr>       Čo o našej škole ešte treba vedieť</vt:lpstr>
      <vt:lpstr>Sme  Zelená škola</vt:lpstr>
      <vt:lpstr>Sme škola inkluzionistov</vt:lpstr>
      <vt:lpstr>Sme škola priateľská  k deťom - Unicef</vt:lpstr>
      <vt:lpstr>Prezentácia programu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Zápis prvákov</dc:title>
  <dc:creator>Marcela</dc:creator>
  <cp:lastModifiedBy>Riaditeľ</cp:lastModifiedBy>
  <cp:revision>57</cp:revision>
  <dcterms:created xsi:type="dcterms:W3CDTF">2021-02-27T14:05:18Z</dcterms:created>
  <dcterms:modified xsi:type="dcterms:W3CDTF">2021-04-06T13:59:33Z</dcterms:modified>
</cp:coreProperties>
</file>